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10160000" cy="9740900"/>
  <p:notesSz cx="6858000" cy="9144000"/>
  <p:embeddedFontLst>
    <p:embeddedFont>
      <p:font typeface="Calibri" panose="020F0502020204030204" pitchFamily="34" charset="0"/>
      <p:regular r:id="rId24"/>
      <p:bold r:id="rId25"/>
      <p:italic r:id="rId26"/>
      <p:boldItalic r:id="rId27"/>
    </p:embeddedFont>
  </p:embeddedFontLst>
  <p:custDataLst>
    <p:tags r:id="rId28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8" d="100"/>
          <a:sy n="48" d="100"/>
        </p:scale>
        <p:origin x="-1866" y="-108"/>
      </p:cViewPr>
      <p:guideLst>
        <p:guide orient="horz" pos="3068"/>
        <p:guide pos="32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4.fntdata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025995"/>
            <a:ext cx="8636000" cy="208798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5519843"/>
            <a:ext cx="7112000" cy="2489341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97E9C-9EA8-47AC-9192-60A7670F26DC}" type="datetimeFigureOut">
              <a:rPr lang="en-AU" smtClean="0"/>
              <a:t>6/05/2014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5A3AA-7A68-4CD8-8184-B01C3BDDB34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752001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97E9C-9EA8-47AC-9192-60A7670F26DC}" type="datetimeFigureOut">
              <a:rPr lang="en-AU" smtClean="0"/>
              <a:t>6/05/2014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5A3AA-7A68-4CD8-8184-B01C3BDDB34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91798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90090"/>
            <a:ext cx="2286000" cy="831133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90090"/>
            <a:ext cx="6688667" cy="83113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97E9C-9EA8-47AC-9192-60A7670F26DC}" type="datetimeFigureOut">
              <a:rPr lang="en-AU" smtClean="0"/>
              <a:t>6/05/2014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5A3AA-7A68-4CD8-8184-B01C3BDDB34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897712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97E9C-9EA8-47AC-9192-60A7670F26DC}" type="datetimeFigureOut">
              <a:rPr lang="en-AU" smtClean="0"/>
              <a:t>6/05/2014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5A3AA-7A68-4CD8-8184-B01C3BDDB34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791797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6259432"/>
            <a:ext cx="8636000" cy="1934651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4128610"/>
            <a:ext cx="8636000" cy="2130821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97E9C-9EA8-47AC-9192-60A7670F26DC}" type="datetimeFigureOut">
              <a:rPr lang="en-AU" smtClean="0"/>
              <a:t>6/05/2014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5A3AA-7A68-4CD8-8184-B01C3BDDB34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60326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2272879"/>
            <a:ext cx="4487333" cy="642854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2272879"/>
            <a:ext cx="4487333" cy="642854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97E9C-9EA8-47AC-9192-60A7670F26DC}" type="datetimeFigureOut">
              <a:rPr lang="en-AU" smtClean="0"/>
              <a:t>6/05/2014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5A3AA-7A68-4CD8-8184-B01C3BDDB34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008753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2180429"/>
            <a:ext cx="4489098" cy="90869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3089128"/>
            <a:ext cx="4489098" cy="561229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2180429"/>
            <a:ext cx="4490861" cy="90869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3089128"/>
            <a:ext cx="4490861" cy="561229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97E9C-9EA8-47AC-9192-60A7670F26DC}" type="datetimeFigureOut">
              <a:rPr lang="en-AU" smtClean="0"/>
              <a:t>6/05/2014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5A3AA-7A68-4CD8-8184-B01C3BDDB34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912358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97E9C-9EA8-47AC-9192-60A7670F26DC}" type="datetimeFigureOut">
              <a:rPr lang="en-AU" smtClean="0"/>
              <a:t>6/05/2014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5A3AA-7A68-4CD8-8184-B01C3BDDB34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657847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97E9C-9EA8-47AC-9192-60A7670F26DC}" type="datetimeFigureOut">
              <a:rPr lang="en-AU" smtClean="0"/>
              <a:t>6/05/2014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5A3AA-7A68-4CD8-8184-B01C3BDDB34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05638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87832"/>
            <a:ext cx="3342570" cy="165054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87834"/>
            <a:ext cx="5679722" cy="831358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2038376"/>
            <a:ext cx="3342570" cy="66630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97E9C-9EA8-47AC-9192-60A7670F26DC}" type="datetimeFigureOut">
              <a:rPr lang="en-AU" smtClean="0"/>
              <a:t>6/05/2014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5A3AA-7A68-4CD8-8184-B01C3BDDB34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907694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6818630"/>
            <a:ext cx="6096000" cy="80497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870367"/>
            <a:ext cx="6096000" cy="584454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7623608"/>
            <a:ext cx="6096000" cy="114320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97E9C-9EA8-47AC-9192-60A7670F26DC}" type="datetimeFigureOut">
              <a:rPr lang="en-AU" smtClean="0"/>
              <a:t>6/05/2014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5A3AA-7A68-4CD8-8184-B01C3BDDB34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153311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90088"/>
            <a:ext cx="9144000" cy="16234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2272879"/>
            <a:ext cx="9144000" cy="6428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9028373"/>
            <a:ext cx="2370667" cy="5186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E97E9C-9EA8-47AC-9192-60A7670F26DC}" type="datetimeFigureOut">
              <a:rPr lang="en-AU" smtClean="0"/>
              <a:t>6/05/2014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9028373"/>
            <a:ext cx="3217333" cy="5186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9028373"/>
            <a:ext cx="2370667" cy="5186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B5A3AA-7A68-4CD8-8184-B01C3BDDB34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79009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b="0" i="0" u="none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www.onlinemathlearning.com/tall-short.html" TargetMode="Externa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://www.youtube.com/watch?v=CtDBSvDbzxA" TargetMode="Externa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3456" y="2134146"/>
            <a:ext cx="9067800" cy="304698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AU" sz="9600" dirty="0" smtClean="0">
                <a:solidFill>
                  <a:srgbClr val="FF0000"/>
                </a:solidFill>
                <a:latin typeface="Comic Sans MS - 48"/>
              </a:rPr>
              <a:t>Measure</a:t>
            </a:r>
          </a:p>
          <a:p>
            <a:pPr algn="ctr"/>
            <a:r>
              <a:rPr lang="en-AU" sz="9600" dirty="0" smtClean="0">
                <a:solidFill>
                  <a:srgbClr val="FF0000"/>
                </a:solidFill>
                <a:latin typeface="Comic Sans MS - 48"/>
              </a:rPr>
              <a:t>How</a:t>
            </a:r>
            <a:r>
              <a:rPr lang="en-AU" sz="9600" dirty="0" smtClean="0">
                <a:solidFill>
                  <a:srgbClr val="FF0000"/>
                </a:solidFill>
                <a:latin typeface="Comic Sans MS - 72"/>
              </a:rPr>
              <a:t> T</a:t>
            </a:r>
            <a:r>
              <a:rPr lang="en-AU" sz="9600" dirty="0" smtClean="0">
                <a:solidFill>
                  <a:srgbClr val="FF0000"/>
                </a:solidFill>
                <a:latin typeface="Comic Sans MS - 48"/>
              </a:rPr>
              <a:t>all?</a:t>
            </a:r>
            <a:endParaRPr lang="en-AU" sz="9600" dirty="0">
              <a:solidFill>
                <a:srgbClr val="FF0000"/>
              </a:solidFill>
              <a:latin typeface="Comic Sans MS - 48"/>
            </a:endParaRPr>
          </a:p>
        </p:txBody>
      </p:sp>
    </p:spTree>
    <p:extLst>
      <p:ext uri="{BB962C8B-B14F-4D97-AF65-F5344CB8AC3E}">
        <p14:creationId xmlns:p14="http://schemas.microsoft.com/office/powerpoint/2010/main" val="875413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0800" y="279400"/>
            <a:ext cx="2004441" cy="5437759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3" name="Picture 2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800" y="812800"/>
            <a:ext cx="1685925" cy="4930775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4" name="Picture 3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0200" y="812800"/>
            <a:ext cx="1786636" cy="4895088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5" name="Picture 4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00" y="1219200"/>
            <a:ext cx="1650365" cy="4496435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cxnSp>
        <p:nvCxnSpPr>
          <p:cNvPr id="6" name="Straight Connector 5"/>
          <p:cNvCxnSpPr/>
          <p:nvPr/>
        </p:nvCxnSpPr>
        <p:spPr>
          <a:xfrm>
            <a:off x="94234" y="5761990"/>
            <a:ext cx="9814814" cy="0"/>
          </a:xfrm>
          <a:prstGeom prst="line">
            <a:avLst/>
          </a:prstGeom>
          <a:ln w="190500" cap="flat" cmpd="sng" algn="ctr">
            <a:solidFill>
              <a:srgbClr val="FF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5054600" y="0"/>
            <a:ext cx="5054600" cy="64633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AU" sz="3600" smtClean="0">
                <a:solidFill>
                  <a:srgbClr val="3CB371"/>
                </a:solidFill>
                <a:latin typeface="Arial - 48"/>
              </a:rPr>
              <a:t>Circle the </a:t>
            </a:r>
            <a:r>
              <a:rPr lang="en-AU" sz="3600" smtClean="0">
                <a:solidFill>
                  <a:srgbClr val="0000FF"/>
                </a:solidFill>
                <a:latin typeface="Arial - 48"/>
              </a:rPr>
              <a:t>tall</a:t>
            </a:r>
            <a:r>
              <a:rPr lang="en-AU" sz="3600" smtClean="0">
                <a:solidFill>
                  <a:srgbClr val="3CB371"/>
                </a:solidFill>
                <a:latin typeface="Arial - 48"/>
              </a:rPr>
              <a:t>est</a:t>
            </a:r>
            <a:endParaRPr lang="en-AU" sz="3600">
              <a:solidFill>
                <a:srgbClr val="3CB371"/>
              </a:solidFill>
              <a:latin typeface="Arial - 48"/>
            </a:endParaRPr>
          </a:p>
        </p:txBody>
      </p:sp>
    </p:spTree>
    <p:extLst>
      <p:ext uri="{BB962C8B-B14F-4D97-AF65-F5344CB8AC3E}">
        <p14:creationId xmlns:p14="http://schemas.microsoft.com/office/powerpoint/2010/main" val="3230662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700" y="1651000"/>
            <a:ext cx="1963293" cy="4183507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>
        <p:nvSpPr>
          <p:cNvPr id="3" name="TextBox 2"/>
          <p:cNvSpPr txBox="1"/>
          <p:nvPr/>
        </p:nvSpPr>
        <p:spPr>
          <a:xfrm>
            <a:off x="1016000" y="63500"/>
            <a:ext cx="8636000" cy="64633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AU" sz="3600" smtClean="0">
                <a:solidFill>
                  <a:srgbClr val="3CB371"/>
                </a:solidFill>
                <a:latin typeface="Arial - 48"/>
              </a:rPr>
              <a:t>Draw your self </a:t>
            </a:r>
            <a:r>
              <a:rPr lang="en-AU" sz="3600" smtClean="0">
                <a:solidFill>
                  <a:srgbClr val="0000FF"/>
                </a:solidFill>
                <a:latin typeface="Arial - 48"/>
              </a:rPr>
              <a:t>tall</a:t>
            </a:r>
            <a:r>
              <a:rPr lang="en-AU" sz="3600" smtClean="0">
                <a:solidFill>
                  <a:srgbClr val="3CB371"/>
                </a:solidFill>
                <a:latin typeface="Arial - 48"/>
              </a:rPr>
              <a:t>er than Psy</a:t>
            </a:r>
            <a:endParaRPr lang="en-AU" sz="3600">
              <a:solidFill>
                <a:srgbClr val="3CB371"/>
              </a:solidFill>
              <a:latin typeface="Arial - 48"/>
            </a:endParaRPr>
          </a:p>
        </p:txBody>
      </p:sp>
      <p:cxnSp>
        <p:nvCxnSpPr>
          <p:cNvPr id="4" name="Straight Connector 3"/>
          <p:cNvCxnSpPr/>
          <p:nvPr/>
        </p:nvCxnSpPr>
        <p:spPr>
          <a:xfrm>
            <a:off x="221234" y="5812790"/>
            <a:ext cx="9814814" cy="0"/>
          </a:xfrm>
          <a:prstGeom prst="line">
            <a:avLst/>
          </a:prstGeom>
          <a:ln w="190500" cap="flat" cmpd="sng" algn="ctr">
            <a:solidFill>
              <a:srgbClr val="FF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16312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700" y="1155700"/>
            <a:ext cx="1566037" cy="4582287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>
        <p:nvSpPr>
          <p:cNvPr id="3" name="TextBox 2"/>
          <p:cNvSpPr txBox="1"/>
          <p:nvPr/>
        </p:nvSpPr>
        <p:spPr>
          <a:xfrm>
            <a:off x="317500" y="50800"/>
            <a:ext cx="9245600" cy="64633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AU" sz="3600" smtClean="0">
                <a:solidFill>
                  <a:srgbClr val="3CB371"/>
                </a:solidFill>
                <a:latin typeface="Arial - 48"/>
              </a:rPr>
              <a:t>Draw your self </a:t>
            </a:r>
            <a:r>
              <a:rPr lang="en-AU" sz="3600" smtClean="0">
                <a:solidFill>
                  <a:srgbClr val="FF0000"/>
                </a:solidFill>
                <a:latin typeface="Arial - 48"/>
              </a:rPr>
              <a:t>short</a:t>
            </a:r>
            <a:r>
              <a:rPr lang="en-AU" sz="3600" smtClean="0">
                <a:solidFill>
                  <a:srgbClr val="3CB371"/>
                </a:solidFill>
                <a:latin typeface="Arial - 48"/>
              </a:rPr>
              <a:t>er than Justin</a:t>
            </a:r>
            <a:endParaRPr lang="en-AU" sz="3600">
              <a:solidFill>
                <a:srgbClr val="3CB371"/>
              </a:solidFill>
              <a:latin typeface="Arial - 48"/>
            </a:endParaRPr>
          </a:p>
        </p:txBody>
      </p:sp>
      <p:cxnSp>
        <p:nvCxnSpPr>
          <p:cNvPr id="4" name="Straight Connector 3"/>
          <p:cNvCxnSpPr/>
          <p:nvPr/>
        </p:nvCxnSpPr>
        <p:spPr>
          <a:xfrm>
            <a:off x="221234" y="5812790"/>
            <a:ext cx="9814814" cy="0"/>
          </a:xfrm>
          <a:prstGeom prst="line">
            <a:avLst/>
          </a:prstGeom>
          <a:ln w="190500" cap="flat" cmpd="sng" algn="ctr">
            <a:solidFill>
              <a:srgbClr val="FF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66696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300" y="1600200"/>
            <a:ext cx="1401191" cy="4097909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cxnSp>
        <p:nvCxnSpPr>
          <p:cNvPr id="3" name="Straight Connector 2"/>
          <p:cNvCxnSpPr/>
          <p:nvPr/>
        </p:nvCxnSpPr>
        <p:spPr>
          <a:xfrm>
            <a:off x="94234" y="5761990"/>
            <a:ext cx="9814814" cy="0"/>
          </a:xfrm>
          <a:prstGeom prst="line">
            <a:avLst/>
          </a:prstGeom>
          <a:ln w="190500" cap="flat" cmpd="sng" algn="ctr">
            <a:solidFill>
              <a:srgbClr val="FF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152400" y="0"/>
            <a:ext cx="9956800" cy="64633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AU" sz="3600" smtClean="0">
                <a:solidFill>
                  <a:srgbClr val="3CB371"/>
                </a:solidFill>
                <a:latin typeface="Arial - 48"/>
              </a:rPr>
              <a:t>Draw your self </a:t>
            </a:r>
            <a:r>
              <a:rPr lang="en-AU" sz="3600" smtClean="0">
                <a:solidFill>
                  <a:srgbClr val="0000FF"/>
                </a:solidFill>
                <a:latin typeface="Arial - 48"/>
              </a:rPr>
              <a:t>tall</a:t>
            </a:r>
            <a:r>
              <a:rPr lang="en-AU" sz="3600" smtClean="0">
                <a:solidFill>
                  <a:srgbClr val="3CB371"/>
                </a:solidFill>
                <a:latin typeface="Arial - 48"/>
              </a:rPr>
              <a:t>er than Katy Perry</a:t>
            </a:r>
            <a:endParaRPr lang="en-AU" sz="3600">
              <a:solidFill>
                <a:srgbClr val="3CB371"/>
              </a:solidFill>
              <a:latin typeface="Arial - 48"/>
            </a:endParaRPr>
          </a:p>
        </p:txBody>
      </p:sp>
    </p:spTree>
    <p:extLst>
      <p:ext uri="{BB962C8B-B14F-4D97-AF65-F5344CB8AC3E}">
        <p14:creationId xmlns:p14="http://schemas.microsoft.com/office/powerpoint/2010/main" val="3565307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000" y="584200"/>
            <a:ext cx="1901825" cy="5159375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cxnSp>
        <p:nvCxnSpPr>
          <p:cNvPr id="3" name="Straight Connector 2"/>
          <p:cNvCxnSpPr/>
          <p:nvPr/>
        </p:nvCxnSpPr>
        <p:spPr>
          <a:xfrm>
            <a:off x="94234" y="5761990"/>
            <a:ext cx="9814814" cy="0"/>
          </a:xfrm>
          <a:prstGeom prst="line">
            <a:avLst/>
          </a:prstGeom>
          <a:ln w="190500" cap="flat" cmpd="sng" algn="ctr">
            <a:solidFill>
              <a:srgbClr val="FF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317500" y="0"/>
            <a:ext cx="9626600" cy="64633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AU" sz="3600" smtClean="0">
                <a:solidFill>
                  <a:srgbClr val="3CB371"/>
                </a:solidFill>
                <a:latin typeface="Arial - 48"/>
              </a:rPr>
              <a:t>Draw your self </a:t>
            </a:r>
            <a:r>
              <a:rPr lang="en-AU" sz="3600" smtClean="0">
                <a:solidFill>
                  <a:srgbClr val="FF0000"/>
                </a:solidFill>
                <a:latin typeface="Arial - 48"/>
              </a:rPr>
              <a:t>short</a:t>
            </a:r>
            <a:r>
              <a:rPr lang="en-AU" sz="3600" smtClean="0">
                <a:solidFill>
                  <a:srgbClr val="3CB371"/>
                </a:solidFill>
                <a:latin typeface="Arial - 48"/>
              </a:rPr>
              <a:t>er than Miley</a:t>
            </a:r>
            <a:endParaRPr lang="en-AU" sz="3600">
              <a:solidFill>
                <a:srgbClr val="3CB371"/>
              </a:solidFill>
              <a:latin typeface="Arial - 48"/>
            </a:endParaRPr>
          </a:p>
        </p:txBody>
      </p:sp>
    </p:spTree>
    <p:extLst>
      <p:ext uri="{BB962C8B-B14F-4D97-AF65-F5344CB8AC3E}">
        <p14:creationId xmlns:p14="http://schemas.microsoft.com/office/powerpoint/2010/main" val="169725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0700" y="177800"/>
            <a:ext cx="1920875" cy="5762625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3" name="Picture 2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8200" y="1663700"/>
            <a:ext cx="1963293" cy="4183507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4" name="Picture 3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2900" y="444500"/>
            <a:ext cx="2004441" cy="5437759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5" name="Picture 4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" y="1397000"/>
            <a:ext cx="1650365" cy="4496435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>
        <p:nvSpPr>
          <p:cNvPr id="6" name="TextBox 5"/>
          <p:cNvSpPr txBox="1"/>
          <p:nvPr/>
        </p:nvSpPr>
        <p:spPr>
          <a:xfrm>
            <a:off x="203200" y="38100"/>
            <a:ext cx="8509000" cy="50783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AU" sz="2700" smtClean="0">
                <a:solidFill>
                  <a:srgbClr val="3CB371"/>
                </a:solidFill>
                <a:latin typeface="Arial - 36"/>
              </a:rPr>
              <a:t>cut out and order from </a:t>
            </a:r>
            <a:r>
              <a:rPr lang="en-AU" sz="2700" smtClean="0">
                <a:solidFill>
                  <a:srgbClr val="FF0000"/>
                </a:solidFill>
                <a:latin typeface="Arial - 36"/>
              </a:rPr>
              <a:t>short</a:t>
            </a:r>
            <a:r>
              <a:rPr lang="en-AU" sz="2700" smtClean="0">
                <a:solidFill>
                  <a:srgbClr val="3CB371"/>
                </a:solidFill>
                <a:latin typeface="Arial - 36"/>
              </a:rPr>
              <a:t>est to </a:t>
            </a:r>
            <a:r>
              <a:rPr lang="en-AU" sz="2700" smtClean="0">
                <a:solidFill>
                  <a:srgbClr val="0000FF"/>
                </a:solidFill>
                <a:latin typeface="Arial - 36"/>
              </a:rPr>
              <a:t>tall</a:t>
            </a:r>
            <a:r>
              <a:rPr lang="en-AU" sz="2700" smtClean="0">
                <a:solidFill>
                  <a:srgbClr val="3CB371"/>
                </a:solidFill>
                <a:latin typeface="Arial - 36"/>
              </a:rPr>
              <a:t>est</a:t>
            </a:r>
            <a:endParaRPr lang="en-AU" sz="2700">
              <a:solidFill>
                <a:srgbClr val="3CB371"/>
              </a:solidFill>
              <a:latin typeface="Arial - 36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233934" y="5927090"/>
            <a:ext cx="9814814" cy="0"/>
          </a:xfrm>
          <a:prstGeom prst="line">
            <a:avLst/>
          </a:prstGeom>
          <a:ln w="190500" cap="flat" cmpd="sng" algn="ctr">
            <a:solidFill>
              <a:srgbClr val="FF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69563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800" y="1092200"/>
            <a:ext cx="1685925" cy="4930775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3" name="Picture 2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2600" y="1219200"/>
            <a:ext cx="1786636" cy="4895088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4" name="Picture 3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520700"/>
            <a:ext cx="2323338" cy="5512562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5" name="Picture 4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4300" y="1435100"/>
            <a:ext cx="1566037" cy="4582287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>
        <p:nvSpPr>
          <p:cNvPr id="6" name="TextBox 5"/>
          <p:cNvSpPr txBox="1"/>
          <p:nvPr/>
        </p:nvSpPr>
        <p:spPr>
          <a:xfrm>
            <a:off x="203200" y="0"/>
            <a:ext cx="9956800" cy="64633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AU" sz="3600" smtClean="0">
                <a:solidFill>
                  <a:srgbClr val="3CB371"/>
                </a:solidFill>
                <a:latin typeface="Arial - 48"/>
              </a:rPr>
              <a:t>put in order from </a:t>
            </a:r>
            <a:r>
              <a:rPr lang="en-AU" sz="3600" smtClean="0">
                <a:solidFill>
                  <a:srgbClr val="0000FF"/>
                </a:solidFill>
                <a:latin typeface="Arial - 48"/>
              </a:rPr>
              <a:t>tall</a:t>
            </a:r>
            <a:r>
              <a:rPr lang="en-AU" sz="3600" smtClean="0">
                <a:solidFill>
                  <a:srgbClr val="3CB371"/>
                </a:solidFill>
                <a:latin typeface="Arial - 48"/>
              </a:rPr>
              <a:t>est to </a:t>
            </a:r>
            <a:r>
              <a:rPr lang="en-AU" sz="3600" smtClean="0">
                <a:solidFill>
                  <a:srgbClr val="FF0000"/>
                </a:solidFill>
                <a:latin typeface="Arial - 48"/>
              </a:rPr>
              <a:t>short</a:t>
            </a:r>
            <a:r>
              <a:rPr lang="en-AU" sz="3600" smtClean="0">
                <a:solidFill>
                  <a:srgbClr val="3CB371"/>
                </a:solidFill>
                <a:latin typeface="Arial - 48"/>
              </a:rPr>
              <a:t>est</a:t>
            </a:r>
            <a:endParaRPr lang="en-AU" sz="3600">
              <a:solidFill>
                <a:srgbClr val="3CB371"/>
              </a:solidFill>
              <a:latin typeface="Arial - 48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246634" y="6092190"/>
            <a:ext cx="9814814" cy="0"/>
          </a:xfrm>
          <a:prstGeom prst="line">
            <a:avLst/>
          </a:prstGeom>
          <a:ln w="190500" cap="flat" cmpd="sng" algn="ctr">
            <a:solidFill>
              <a:srgbClr val="FF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60721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900" y="469900"/>
            <a:ext cx="9184640" cy="5295011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3" name="Picture 2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737401">
            <a:off x="8826500" y="165100"/>
            <a:ext cx="818769" cy="818769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>
        <p:nvSpPr>
          <p:cNvPr id="4" name="TextBox 3"/>
          <p:cNvSpPr txBox="1"/>
          <p:nvPr/>
        </p:nvSpPr>
        <p:spPr>
          <a:xfrm>
            <a:off x="317500" y="0"/>
            <a:ext cx="6781800" cy="64633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AU" sz="3600" smtClean="0">
                <a:solidFill>
                  <a:srgbClr val="3CB371"/>
                </a:solidFill>
                <a:latin typeface="Calibri - 48"/>
              </a:rPr>
              <a:t>Measure using paperclip</a:t>
            </a:r>
            <a:endParaRPr lang="en-AU" sz="3600">
              <a:solidFill>
                <a:srgbClr val="3CB371"/>
              </a:solidFill>
              <a:latin typeface="Calibri - 48"/>
            </a:endParaRPr>
          </a:p>
        </p:txBody>
      </p:sp>
    </p:spTree>
    <p:extLst>
      <p:ext uri="{BB962C8B-B14F-4D97-AF65-F5344CB8AC3E}">
        <p14:creationId xmlns:p14="http://schemas.microsoft.com/office/powerpoint/2010/main" val="3532152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444500"/>
            <a:ext cx="10160000" cy="5413756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3" name="Picture 2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737401">
            <a:off x="8566150" y="279400"/>
            <a:ext cx="818769" cy="818769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>
        <p:nvSpPr>
          <p:cNvPr id="4" name="TextBox 3"/>
          <p:cNvSpPr txBox="1"/>
          <p:nvPr/>
        </p:nvSpPr>
        <p:spPr>
          <a:xfrm>
            <a:off x="1371600" y="0"/>
            <a:ext cx="6781800" cy="64633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AU" sz="3600" smtClean="0">
                <a:solidFill>
                  <a:srgbClr val="3CB371"/>
                </a:solidFill>
                <a:latin typeface="Calibri - 48"/>
              </a:rPr>
              <a:t>Measure using paperclip</a:t>
            </a:r>
            <a:endParaRPr lang="en-AU" sz="3600">
              <a:solidFill>
                <a:srgbClr val="3CB371"/>
              </a:solidFill>
              <a:latin typeface="Calibri - 48"/>
            </a:endParaRPr>
          </a:p>
        </p:txBody>
      </p:sp>
    </p:spTree>
    <p:extLst>
      <p:ext uri="{BB962C8B-B14F-4D97-AF65-F5344CB8AC3E}">
        <p14:creationId xmlns:p14="http://schemas.microsoft.com/office/powerpoint/2010/main" val="1905638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18200">
            <a:off x="6045200" y="1739900"/>
            <a:ext cx="2681605" cy="3425063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grpSp>
        <p:nvGrpSpPr>
          <p:cNvPr id="7" name="Group 6"/>
          <p:cNvGrpSpPr/>
          <p:nvPr/>
        </p:nvGrpSpPr>
        <p:grpSpPr>
          <a:xfrm>
            <a:off x="0" y="1017778"/>
            <a:ext cx="5181600" cy="4870069"/>
            <a:chOff x="0" y="1017778"/>
            <a:chExt cx="5181600" cy="4870069"/>
          </a:xfrm>
        </p:grpSpPr>
        <p:pic>
          <p:nvPicPr>
            <p:cNvPr id="3" name="Picture 2"/>
            <p:cNvPicPr>
              <a:picLocks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1500" y="1282700"/>
              <a:ext cx="2951353" cy="460514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grpSp>
          <p:nvGrpSpPr>
            <p:cNvPr id="6" name="Group 5"/>
            <p:cNvGrpSpPr/>
            <p:nvPr/>
          </p:nvGrpSpPr>
          <p:grpSpPr>
            <a:xfrm>
              <a:off x="0" y="1017778"/>
              <a:ext cx="5181600" cy="1627886"/>
              <a:chOff x="0" y="1017778"/>
              <a:chExt cx="5181600" cy="1627886"/>
            </a:xfrm>
          </p:grpSpPr>
          <p:sp>
            <p:nvSpPr>
              <p:cNvPr id="4" name="Oval 3"/>
              <p:cNvSpPr/>
              <p:nvPr/>
            </p:nvSpPr>
            <p:spPr>
              <a:xfrm>
                <a:off x="1294384" y="1017778"/>
                <a:ext cx="1627886" cy="1627886"/>
              </a:xfrm>
              <a:prstGeom prst="ellipse">
                <a:avLst/>
              </a:prstGeom>
              <a:solidFill>
                <a:srgbClr val="FFFFFF"/>
              </a:solidFill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5" name="TextBox 4"/>
              <p:cNvSpPr txBox="1"/>
              <p:nvPr/>
            </p:nvSpPr>
            <p:spPr>
              <a:xfrm>
                <a:off x="0" y="1409700"/>
                <a:ext cx="5181600" cy="646331"/>
              </a:xfrm>
              <a:prstGeom prst="rect">
                <a:avLst/>
              </a:prstGeom>
              <a:noFill/>
            </p:spPr>
            <p:txBody>
              <a:bodyPr vert="horz" rtlCol="0">
                <a:spAutoFit/>
              </a:bodyPr>
              <a:lstStyle/>
              <a:p>
                <a:pPr algn="ctr"/>
                <a:r>
                  <a:rPr lang="en-AU" smtClean="0">
                    <a:solidFill>
                      <a:srgbClr val="000000"/>
                    </a:solidFill>
                    <a:latin typeface="Arial - 24"/>
                  </a:rPr>
                  <a:t>Put our</a:t>
                </a:r>
              </a:p>
              <a:p>
                <a:pPr algn="ctr"/>
                <a:r>
                  <a:rPr lang="en-AU" smtClean="0">
                    <a:solidFill>
                      <a:srgbClr val="000000"/>
                    </a:solidFill>
                    <a:latin typeface="Arial - 24"/>
                  </a:rPr>
                  <a:t>heads here</a:t>
                </a:r>
                <a:endParaRPr lang="en-AU">
                  <a:solidFill>
                    <a:srgbClr val="000000"/>
                  </a:solidFill>
                  <a:latin typeface="Arial - 24"/>
                </a:endParaRPr>
              </a:p>
            </p:txBody>
          </p:sp>
        </p:grpSp>
      </p:grpSp>
      <p:sp>
        <p:nvSpPr>
          <p:cNvPr id="8" name="TextBox 7"/>
          <p:cNvSpPr txBox="1"/>
          <p:nvPr/>
        </p:nvSpPr>
        <p:spPr>
          <a:xfrm>
            <a:off x="482600" y="266700"/>
            <a:ext cx="8890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AU" smtClean="0">
                <a:solidFill>
                  <a:srgbClr val="000000"/>
                </a:solidFill>
                <a:latin typeface="Arial - 24"/>
              </a:rPr>
              <a:t>Draw around us and then measure how many 'hands' tall we are?</a:t>
            </a:r>
            <a:endParaRPr lang="en-AU">
              <a:solidFill>
                <a:srgbClr val="000000"/>
              </a:solidFill>
              <a:latin typeface="Arial - 24"/>
            </a:endParaRPr>
          </a:p>
        </p:txBody>
      </p:sp>
    </p:spTree>
    <p:extLst>
      <p:ext uri="{BB962C8B-B14F-4D97-AF65-F5344CB8AC3E}">
        <p14:creationId xmlns:p14="http://schemas.microsoft.com/office/powerpoint/2010/main" val="1304827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-108204" y="1084580"/>
            <a:ext cx="3419475" cy="5642610"/>
            <a:chOff x="-108204" y="1084580"/>
            <a:chExt cx="3419475" cy="5642610"/>
          </a:xfrm>
        </p:grpSpPr>
        <p:pic>
          <p:nvPicPr>
            <p:cNvPr id="2" name="Picture 1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08204" y="1391666"/>
              <a:ext cx="3419475" cy="533552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grpSp>
          <p:nvGrpSpPr>
            <p:cNvPr id="5" name="Group 4"/>
            <p:cNvGrpSpPr/>
            <p:nvPr/>
          </p:nvGrpSpPr>
          <p:grpSpPr>
            <a:xfrm>
              <a:off x="729361" y="1084580"/>
              <a:ext cx="1886204" cy="1886204"/>
              <a:chOff x="729361" y="1084580"/>
              <a:chExt cx="1886204" cy="1886204"/>
            </a:xfrm>
          </p:grpSpPr>
          <p:sp>
            <p:nvSpPr>
              <p:cNvPr id="3" name="Oval 2"/>
              <p:cNvSpPr/>
              <p:nvPr/>
            </p:nvSpPr>
            <p:spPr>
              <a:xfrm>
                <a:off x="729361" y="1084580"/>
                <a:ext cx="1886204" cy="1886204"/>
              </a:xfrm>
              <a:prstGeom prst="ellipse">
                <a:avLst/>
              </a:prstGeom>
              <a:solidFill>
                <a:srgbClr val="FFFFFF"/>
              </a:solidFill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4" name="TextBox 3"/>
              <p:cNvSpPr txBox="1"/>
              <p:nvPr/>
            </p:nvSpPr>
            <p:spPr>
              <a:xfrm>
                <a:off x="903536" y="1573325"/>
                <a:ext cx="1712029" cy="646331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pPr algn="ctr"/>
                <a:r>
                  <a:rPr lang="en-AU" dirty="0" smtClean="0">
                    <a:solidFill>
                      <a:srgbClr val="000000"/>
                    </a:solidFill>
                    <a:latin typeface="Arial - 24"/>
                  </a:rPr>
                  <a:t>Put our</a:t>
                </a:r>
              </a:p>
              <a:p>
                <a:pPr algn="ctr"/>
                <a:r>
                  <a:rPr lang="en-AU" dirty="0" smtClean="0">
                    <a:solidFill>
                      <a:srgbClr val="000000"/>
                    </a:solidFill>
                    <a:latin typeface="Arial - 24"/>
                  </a:rPr>
                  <a:t>heads here</a:t>
                </a:r>
                <a:endParaRPr lang="en-AU" dirty="0">
                  <a:solidFill>
                    <a:srgbClr val="000000"/>
                  </a:solidFill>
                  <a:latin typeface="Arial - 24"/>
                </a:endParaRPr>
              </a:p>
            </p:txBody>
          </p:sp>
        </p:grpSp>
      </p:grpSp>
      <p:sp>
        <p:nvSpPr>
          <p:cNvPr id="7" name="TextBox 6"/>
          <p:cNvSpPr txBox="1"/>
          <p:nvPr/>
        </p:nvSpPr>
        <p:spPr>
          <a:xfrm>
            <a:off x="241300" y="190500"/>
            <a:ext cx="5740400" cy="41549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AU" sz="2100" smtClean="0">
                <a:solidFill>
                  <a:srgbClr val="FF0000"/>
                </a:solidFill>
                <a:latin typeface="Comic Sans MS - 28"/>
              </a:rPr>
              <a:t>Are you taller or shorter than...</a:t>
            </a:r>
            <a:endParaRPr lang="en-AU" sz="2100">
              <a:solidFill>
                <a:srgbClr val="FF0000"/>
              </a:solidFill>
              <a:latin typeface="Comic Sans MS - 28"/>
            </a:endParaRPr>
          </a:p>
        </p:txBody>
      </p:sp>
      <p:pic>
        <p:nvPicPr>
          <p:cNvPr id="8" name="Picture 7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2100" y="1219200"/>
            <a:ext cx="1905000" cy="190500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9" name="Picture 8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6300" y="4686300"/>
            <a:ext cx="2416175" cy="1657985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10" name="Picture 9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0300" y="3492500"/>
            <a:ext cx="1431417" cy="2828544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11" name="Picture 10"/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8300" y="431800"/>
            <a:ext cx="3006979" cy="2929382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  <p:extLst>
      <p:ext uri="{BB962C8B-B14F-4D97-AF65-F5344CB8AC3E}">
        <p14:creationId xmlns:p14="http://schemas.microsoft.com/office/powerpoint/2010/main" val="3289088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-355600" y="687578"/>
            <a:ext cx="5537200" cy="4870069"/>
            <a:chOff x="-355600" y="687578"/>
            <a:chExt cx="5537200" cy="4870069"/>
          </a:xfrm>
        </p:grpSpPr>
        <p:pic>
          <p:nvPicPr>
            <p:cNvPr id="2" name="Picture 1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55600" y="952500"/>
              <a:ext cx="2951353" cy="460514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grpSp>
          <p:nvGrpSpPr>
            <p:cNvPr id="5" name="Group 4"/>
            <p:cNvGrpSpPr/>
            <p:nvPr/>
          </p:nvGrpSpPr>
          <p:grpSpPr>
            <a:xfrm>
              <a:off x="0" y="687578"/>
              <a:ext cx="5181600" cy="1627886"/>
              <a:chOff x="0" y="687578"/>
              <a:chExt cx="5181600" cy="1627886"/>
            </a:xfrm>
          </p:grpSpPr>
          <p:sp>
            <p:nvSpPr>
              <p:cNvPr id="3" name="Oval 2"/>
              <p:cNvSpPr/>
              <p:nvPr/>
            </p:nvSpPr>
            <p:spPr>
              <a:xfrm>
                <a:off x="367284" y="687578"/>
                <a:ext cx="1627886" cy="1627886"/>
              </a:xfrm>
              <a:prstGeom prst="ellipse">
                <a:avLst/>
              </a:prstGeom>
              <a:solidFill>
                <a:srgbClr val="FFFFFF"/>
              </a:solidFill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4" name="TextBox 3"/>
              <p:cNvSpPr txBox="1"/>
              <p:nvPr/>
            </p:nvSpPr>
            <p:spPr>
              <a:xfrm>
                <a:off x="0" y="1079500"/>
                <a:ext cx="5181600" cy="646331"/>
              </a:xfrm>
              <a:prstGeom prst="rect">
                <a:avLst/>
              </a:prstGeom>
              <a:noFill/>
            </p:spPr>
            <p:txBody>
              <a:bodyPr vert="horz" rtlCol="0">
                <a:spAutoFit/>
              </a:bodyPr>
              <a:lstStyle/>
              <a:p>
                <a:pPr algn="ctr"/>
                <a:r>
                  <a:rPr lang="en-AU" smtClean="0">
                    <a:solidFill>
                      <a:srgbClr val="000000"/>
                    </a:solidFill>
                    <a:latin typeface="Arial - 24"/>
                  </a:rPr>
                  <a:t>Put our</a:t>
                </a:r>
              </a:p>
              <a:p>
                <a:pPr algn="ctr"/>
                <a:r>
                  <a:rPr lang="en-AU" smtClean="0">
                    <a:solidFill>
                      <a:srgbClr val="000000"/>
                    </a:solidFill>
                    <a:latin typeface="Arial - 24"/>
                  </a:rPr>
                  <a:t>heads here</a:t>
                </a:r>
                <a:endParaRPr lang="en-AU">
                  <a:solidFill>
                    <a:srgbClr val="000000"/>
                  </a:solidFill>
                  <a:latin typeface="Arial - 24"/>
                </a:endParaRPr>
              </a:p>
            </p:txBody>
          </p:sp>
        </p:grpSp>
      </p:grpSp>
      <p:grpSp>
        <p:nvGrpSpPr>
          <p:cNvPr id="11" name="Group 10"/>
          <p:cNvGrpSpPr/>
          <p:nvPr/>
        </p:nvGrpSpPr>
        <p:grpSpPr>
          <a:xfrm>
            <a:off x="1104900" y="674878"/>
            <a:ext cx="5181600" cy="4870069"/>
            <a:chOff x="1104900" y="674878"/>
            <a:chExt cx="5181600" cy="4870069"/>
          </a:xfrm>
        </p:grpSpPr>
        <p:pic>
          <p:nvPicPr>
            <p:cNvPr id="7" name="Picture 6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46300" y="939800"/>
              <a:ext cx="2951353" cy="460514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grpSp>
          <p:nvGrpSpPr>
            <p:cNvPr id="10" name="Group 9"/>
            <p:cNvGrpSpPr/>
            <p:nvPr/>
          </p:nvGrpSpPr>
          <p:grpSpPr>
            <a:xfrm>
              <a:off x="1104900" y="674878"/>
              <a:ext cx="5181600" cy="1627886"/>
              <a:chOff x="1104900" y="674878"/>
              <a:chExt cx="5181600" cy="1627886"/>
            </a:xfrm>
          </p:grpSpPr>
          <p:sp>
            <p:nvSpPr>
              <p:cNvPr id="8" name="Oval 7"/>
              <p:cNvSpPr/>
              <p:nvPr/>
            </p:nvSpPr>
            <p:spPr>
              <a:xfrm>
                <a:off x="2869184" y="674878"/>
                <a:ext cx="1627886" cy="1627886"/>
              </a:xfrm>
              <a:prstGeom prst="ellipse">
                <a:avLst/>
              </a:prstGeom>
              <a:solidFill>
                <a:srgbClr val="FFFFFF"/>
              </a:solidFill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9" name="TextBox 8"/>
              <p:cNvSpPr txBox="1"/>
              <p:nvPr/>
            </p:nvSpPr>
            <p:spPr>
              <a:xfrm>
                <a:off x="1104900" y="1066800"/>
                <a:ext cx="5181600" cy="646331"/>
              </a:xfrm>
              <a:prstGeom prst="rect">
                <a:avLst/>
              </a:prstGeom>
              <a:noFill/>
            </p:spPr>
            <p:txBody>
              <a:bodyPr vert="horz" rtlCol="0">
                <a:spAutoFit/>
              </a:bodyPr>
              <a:lstStyle/>
              <a:p>
                <a:pPr algn="ctr"/>
                <a:r>
                  <a:rPr lang="en-AU" smtClean="0">
                    <a:solidFill>
                      <a:srgbClr val="000000"/>
                    </a:solidFill>
                    <a:latin typeface="Arial - 24"/>
                  </a:rPr>
                  <a:t>Put our</a:t>
                </a:r>
              </a:p>
              <a:p>
                <a:pPr algn="ctr"/>
                <a:r>
                  <a:rPr lang="en-AU" smtClean="0">
                    <a:solidFill>
                      <a:srgbClr val="000000"/>
                    </a:solidFill>
                    <a:latin typeface="Arial - 24"/>
                  </a:rPr>
                  <a:t>heads here</a:t>
                </a:r>
                <a:endParaRPr lang="en-AU">
                  <a:solidFill>
                    <a:srgbClr val="000000"/>
                  </a:solidFill>
                  <a:latin typeface="Arial - 24"/>
                </a:endParaRPr>
              </a:p>
            </p:txBody>
          </p:sp>
        </p:grpSp>
      </p:grpSp>
      <p:grpSp>
        <p:nvGrpSpPr>
          <p:cNvPr id="16" name="Group 15"/>
          <p:cNvGrpSpPr/>
          <p:nvPr/>
        </p:nvGrpSpPr>
        <p:grpSpPr>
          <a:xfrm>
            <a:off x="3568700" y="725678"/>
            <a:ext cx="5181600" cy="4870069"/>
            <a:chOff x="3568700" y="725678"/>
            <a:chExt cx="5181600" cy="4870069"/>
          </a:xfrm>
        </p:grpSpPr>
        <p:pic>
          <p:nvPicPr>
            <p:cNvPr id="12" name="Picture 11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10100" y="990600"/>
              <a:ext cx="2951353" cy="460514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grpSp>
          <p:nvGrpSpPr>
            <p:cNvPr id="15" name="Group 14"/>
            <p:cNvGrpSpPr/>
            <p:nvPr/>
          </p:nvGrpSpPr>
          <p:grpSpPr>
            <a:xfrm>
              <a:off x="3568700" y="725678"/>
              <a:ext cx="5181600" cy="1627886"/>
              <a:chOff x="3568700" y="725678"/>
              <a:chExt cx="5181600" cy="1627886"/>
            </a:xfrm>
          </p:grpSpPr>
          <p:sp>
            <p:nvSpPr>
              <p:cNvPr id="13" name="Oval 12"/>
              <p:cNvSpPr/>
              <p:nvPr/>
            </p:nvSpPr>
            <p:spPr>
              <a:xfrm>
                <a:off x="5332984" y="725678"/>
                <a:ext cx="1627886" cy="1627886"/>
              </a:xfrm>
              <a:prstGeom prst="ellipse">
                <a:avLst/>
              </a:prstGeom>
              <a:solidFill>
                <a:srgbClr val="FFFFFF"/>
              </a:solidFill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14" name="TextBox 13"/>
              <p:cNvSpPr txBox="1"/>
              <p:nvPr/>
            </p:nvSpPr>
            <p:spPr>
              <a:xfrm>
                <a:off x="3568700" y="1117600"/>
                <a:ext cx="5181600" cy="646331"/>
              </a:xfrm>
              <a:prstGeom prst="rect">
                <a:avLst/>
              </a:prstGeom>
              <a:noFill/>
            </p:spPr>
            <p:txBody>
              <a:bodyPr vert="horz" rtlCol="0">
                <a:spAutoFit/>
              </a:bodyPr>
              <a:lstStyle/>
              <a:p>
                <a:pPr algn="ctr"/>
                <a:r>
                  <a:rPr lang="en-AU" smtClean="0">
                    <a:solidFill>
                      <a:srgbClr val="000000"/>
                    </a:solidFill>
                    <a:latin typeface="Arial - 24"/>
                  </a:rPr>
                  <a:t>Put our</a:t>
                </a:r>
              </a:p>
              <a:p>
                <a:pPr algn="ctr"/>
                <a:r>
                  <a:rPr lang="en-AU" smtClean="0">
                    <a:solidFill>
                      <a:srgbClr val="000000"/>
                    </a:solidFill>
                    <a:latin typeface="Arial - 24"/>
                  </a:rPr>
                  <a:t>heads here</a:t>
                </a:r>
                <a:endParaRPr lang="en-AU">
                  <a:solidFill>
                    <a:srgbClr val="000000"/>
                  </a:solidFill>
                  <a:latin typeface="Arial - 24"/>
                </a:endParaRPr>
              </a:p>
            </p:txBody>
          </p:sp>
        </p:grpSp>
      </p:grpSp>
      <p:grpSp>
        <p:nvGrpSpPr>
          <p:cNvPr id="21" name="Group 20"/>
          <p:cNvGrpSpPr/>
          <p:nvPr/>
        </p:nvGrpSpPr>
        <p:grpSpPr>
          <a:xfrm>
            <a:off x="6362700" y="763778"/>
            <a:ext cx="5181600" cy="4870069"/>
            <a:chOff x="6362700" y="763778"/>
            <a:chExt cx="5181600" cy="4870069"/>
          </a:xfrm>
        </p:grpSpPr>
        <p:pic>
          <p:nvPicPr>
            <p:cNvPr id="17" name="Picture 16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4100" y="1028700"/>
              <a:ext cx="2951353" cy="460514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grpSp>
          <p:nvGrpSpPr>
            <p:cNvPr id="20" name="Group 19"/>
            <p:cNvGrpSpPr/>
            <p:nvPr/>
          </p:nvGrpSpPr>
          <p:grpSpPr>
            <a:xfrm>
              <a:off x="6362700" y="763778"/>
              <a:ext cx="5181600" cy="1627886"/>
              <a:chOff x="6362700" y="763778"/>
              <a:chExt cx="5181600" cy="1627886"/>
            </a:xfrm>
          </p:grpSpPr>
          <p:sp>
            <p:nvSpPr>
              <p:cNvPr id="18" name="Oval 17"/>
              <p:cNvSpPr/>
              <p:nvPr/>
            </p:nvSpPr>
            <p:spPr>
              <a:xfrm>
                <a:off x="8126985" y="763778"/>
                <a:ext cx="1627885" cy="1627886"/>
              </a:xfrm>
              <a:prstGeom prst="ellipse">
                <a:avLst/>
              </a:prstGeom>
              <a:solidFill>
                <a:srgbClr val="FFFFFF"/>
              </a:solidFill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6362700" y="1155700"/>
                <a:ext cx="5181600" cy="646331"/>
              </a:xfrm>
              <a:prstGeom prst="rect">
                <a:avLst/>
              </a:prstGeom>
              <a:noFill/>
            </p:spPr>
            <p:txBody>
              <a:bodyPr vert="horz" rtlCol="0">
                <a:spAutoFit/>
              </a:bodyPr>
              <a:lstStyle/>
              <a:p>
                <a:pPr algn="ctr"/>
                <a:r>
                  <a:rPr lang="en-AU" smtClean="0">
                    <a:solidFill>
                      <a:srgbClr val="000000"/>
                    </a:solidFill>
                    <a:latin typeface="Arial - 24"/>
                  </a:rPr>
                  <a:t>Put our</a:t>
                </a:r>
              </a:p>
              <a:p>
                <a:pPr algn="ctr"/>
                <a:r>
                  <a:rPr lang="en-AU" smtClean="0">
                    <a:solidFill>
                      <a:srgbClr val="000000"/>
                    </a:solidFill>
                    <a:latin typeface="Arial - 24"/>
                  </a:rPr>
                  <a:t>heads here</a:t>
                </a:r>
                <a:endParaRPr lang="en-AU">
                  <a:solidFill>
                    <a:srgbClr val="000000"/>
                  </a:solidFill>
                  <a:latin typeface="Arial - 24"/>
                </a:endParaRPr>
              </a:p>
            </p:txBody>
          </p:sp>
        </p:grpSp>
      </p:grpSp>
      <p:sp>
        <p:nvSpPr>
          <p:cNvPr id="22" name="TextBox 21"/>
          <p:cNvSpPr txBox="1"/>
          <p:nvPr/>
        </p:nvSpPr>
        <p:spPr>
          <a:xfrm>
            <a:off x="990600" y="177800"/>
            <a:ext cx="7112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AU" smtClean="0">
                <a:solidFill>
                  <a:srgbClr val="000000"/>
                </a:solidFill>
                <a:latin typeface="Arial - 24"/>
              </a:rPr>
              <a:t>Put our faces on and then measure how tall we are.</a:t>
            </a:r>
            <a:endParaRPr lang="en-AU">
              <a:solidFill>
                <a:srgbClr val="000000"/>
              </a:solidFill>
              <a:latin typeface="Arial - 24"/>
            </a:endParaRPr>
          </a:p>
        </p:txBody>
      </p:sp>
      <p:sp>
        <p:nvSpPr>
          <p:cNvPr id="23" name="Freeform 22"/>
          <p:cNvSpPr/>
          <p:nvPr/>
        </p:nvSpPr>
        <p:spPr>
          <a:xfrm>
            <a:off x="708025" y="3070987"/>
            <a:ext cx="964693" cy="699136"/>
          </a:xfrm>
          <a:custGeom>
            <a:avLst/>
            <a:gdLst/>
            <a:ahLst/>
            <a:cxnLst/>
            <a:rect l="0" t="0" r="0" b="0"/>
            <a:pathLst>
              <a:path w="964693" h="699136">
                <a:moveTo>
                  <a:pt x="160782" y="0"/>
                </a:moveTo>
                <a:lnTo>
                  <a:pt x="819912" y="0"/>
                </a:lnTo>
                <a:lnTo>
                  <a:pt x="836041" y="2413"/>
                </a:lnTo>
                <a:lnTo>
                  <a:pt x="864870" y="8128"/>
                </a:lnTo>
                <a:lnTo>
                  <a:pt x="892302" y="19812"/>
                </a:lnTo>
                <a:lnTo>
                  <a:pt x="905129" y="25654"/>
                </a:lnTo>
                <a:lnTo>
                  <a:pt x="927735" y="41910"/>
                </a:lnTo>
                <a:lnTo>
                  <a:pt x="943737" y="60579"/>
                </a:lnTo>
                <a:lnTo>
                  <a:pt x="951738" y="71120"/>
                </a:lnTo>
                <a:lnTo>
                  <a:pt x="959866" y="92075"/>
                </a:lnTo>
                <a:lnTo>
                  <a:pt x="963041" y="103759"/>
                </a:lnTo>
                <a:lnTo>
                  <a:pt x="963041" y="109474"/>
                </a:lnTo>
                <a:lnTo>
                  <a:pt x="964692" y="116586"/>
                </a:lnTo>
                <a:lnTo>
                  <a:pt x="964692" y="582676"/>
                </a:lnTo>
                <a:lnTo>
                  <a:pt x="963041" y="588518"/>
                </a:lnTo>
                <a:lnTo>
                  <a:pt x="963041" y="594360"/>
                </a:lnTo>
                <a:lnTo>
                  <a:pt x="959866" y="605917"/>
                </a:lnTo>
                <a:lnTo>
                  <a:pt x="951738" y="626872"/>
                </a:lnTo>
                <a:lnTo>
                  <a:pt x="935736" y="646684"/>
                </a:lnTo>
                <a:lnTo>
                  <a:pt x="927735" y="656082"/>
                </a:lnTo>
                <a:lnTo>
                  <a:pt x="905129" y="672465"/>
                </a:lnTo>
                <a:lnTo>
                  <a:pt x="879348" y="684022"/>
                </a:lnTo>
                <a:lnTo>
                  <a:pt x="864870" y="689864"/>
                </a:lnTo>
                <a:lnTo>
                  <a:pt x="836041" y="695706"/>
                </a:lnTo>
                <a:lnTo>
                  <a:pt x="819912" y="697992"/>
                </a:lnTo>
                <a:lnTo>
                  <a:pt x="811911" y="697992"/>
                </a:lnTo>
                <a:lnTo>
                  <a:pt x="803910" y="699135"/>
                </a:lnTo>
                <a:lnTo>
                  <a:pt x="160782" y="699135"/>
                </a:lnTo>
                <a:lnTo>
                  <a:pt x="151003" y="697992"/>
                </a:lnTo>
                <a:lnTo>
                  <a:pt x="143129" y="697992"/>
                </a:lnTo>
                <a:lnTo>
                  <a:pt x="127000" y="695706"/>
                </a:lnTo>
                <a:lnTo>
                  <a:pt x="98044" y="689864"/>
                </a:lnTo>
                <a:lnTo>
                  <a:pt x="70739" y="678180"/>
                </a:lnTo>
                <a:lnTo>
                  <a:pt x="57912" y="672465"/>
                </a:lnTo>
                <a:lnTo>
                  <a:pt x="35433" y="656082"/>
                </a:lnTo>
                <a:lnTo>
                  <a:pt x="19304" y="637413"/>
                </a:lnTo>
                <a:lnTo>
                  <a:pt x="11176" y="626872"/>
                </a:lnTo>
                <a:lnTo>
                  <a:pt x="3302" y="605917"/>
                </a:lnTo>
                <a:lnTo>
                  <a:pt x="0" y="594360"/>
                </a:lnTo>
                <a:lnTo>
                  <a:pt x="0" y="103759"/>
                </a:lnTo>
                <a:lnTo>
                  <a:pt x="3302" y="92075"/>
                </a:lnTo>
                <a:lnTo>
                  <a:pt x="11176" y="71120"/>
                </a:lnTo>
                <a:lnTo>
                  <a:pt x="27305" y="51308"/>
                </a:lnTo>
                <a:lnTo>
                  <a:pt x="35433" y="41910"/>
                </a:lnTo>
                <a:lnTo>
                  <a:pt x="57912" y="25654"/>
                </a:lnTo>
                <a:lnTo>
                  <a:pt x="83566" y="13970"/>
                </a:lnTo>
                <a:lnTo>
                  <a:pt x="98044" y="8128"/>
                </a:lnTo>
                <a:lnTo>
                  <a:pt x="127000" y="2413"/>
                </a:lnTo>
                <a:lnTo>
                  <a:pt x="143129" y="0"/>
                </a:lnTo>
                <a:close/>
              </a:path>
            </a:pathLst>
          </a:custGeom>
          <a:solidFill>
            <a:srgbClr val="FFFFFF"/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4" name="Freeform 23"/>
          <p:cNvSpPr/>
          <p:nvPr/>
        </p:nvSpPr>
        <p:spPr>
          <a:xfrm>
            <a:off x="8480425" y="3210687"/>
            <a:ext cx="964693" cy="699136"/>
          </a:xfrm>
          <a:custGeom>
            <a:avLst/>
            <a:gdLst/>
            <a:ahLst/>
            <a:cxnLst/>
            <a:rect l="0" t="0" r="0" b="0"/>
            <a:pathLst>
              <a:path w="964693" h="699136">
                <a:moveTo>
                  <a:pt x="160782" y="0"/>
                </a:moveTo>
                <a:lnTo>
                  <a:pt x="819912" y="0"/>
                </a:lnTo>
                <a:lnTo>
                  <a:pt x="836041" y="2413"/>
                </a:lnTo>
                <a:lnTo>
                  <a:pt x="864870" y="8128"/>
                </a:lnTo>
                <a:lnTo>
                  <a:pt x="892302" y="19812"/>
                </a:lnTo>
                <a:lnTo>
                  <a:pt x="905129" y="25654"/>
                </a:lnTo>
                <a:lnTo>
                  <a:pt x="927735" y="41910"/>
                </a:lnTo>
                <a:lnTo>
                  <a:pt x="943737" y="60579"/>
                </a:lnTo>
                <a:lnTo>
                  <a:pt x="951738" y="71120"/>
                </a:lnTo>
                <a:lnTo>
                  <a:pt x="959866" y="92075"/>
                </a:lnTo>
                <a:lnTo>
                  <a:pt x="963041" y="103759"/>
                </a:lnTo>
                <a:lnTo>
                  <a:pt x="963041" y="109474"/>
                </a:lnTo>
                <a:lnTo>
                  <a:pt x="964692" y="116586"/>
                </a:lnTo>
                <a:lnTo>
                  <a:pt x="964692" y="582676"/>
                </a:lnTo>
                <a:lnTo>
                  <a:pt x="963041" y="588518"/>
                </a:lnTo>
                <a:lnTo>
                  <a:pt x="963041" y="594360"/>
                </a:lnTo>
                <a:lnTo>
                  <a:pt x="959866" y="605917"/>
                </a:lnTo>
                <a:lnTo>
                  <a:pt x="951738" y="626872"/>
                </a:lnTo>
                <a:lnTo>
                  <a:pt x="935736" y="646684"/>
                </a:lnTo>
                <a:lnTo>
                  <a:pt x="927735" y="656082"/>
                </a:lnTo>
                <a:lnTo>
                  <a:pt x="905129" y="672465"/>
                </a:lnTo>
                <a:lnTo>
                  <a:pt x="879348" y="684022"/>
                </a:lnTo>
                <a:lnTo>
                  <a:pt x="864870" y="689864"/>
                </a:lnTo>
                <a:lnTo>
                  <a:pt x="836041" y="695706"/>
                </a:lnTo>
                <a:lnTo>
                  <a:pt x="819912" y="697992"/>
                </a:lnTo>
                <a:lnTo>
                  <a:pt x="811911" y="697992"/>
                </a:lnTo>
                <a:lnTo>
                  <a:pt x="803910" y="699135"/>
                </a:lnTo>
                <a:lnTo>
                  <a:pt x="160782" y="699135"/>
                </a:lnTo>
                <a:lnTo>
                  <a:pt x="151003" y="697992"/>
                </a:lnTo>
                <a:lnTo>
                  <a:pt x="143129" y="697992"/>
                </a:lnTo>
                <a:lnTo>
                  <a:pt x="127000" y="695706"/>
                </a:lnTo>
                <a:lnTo>
                  <a:pt x="98044" y="689864"/>
                </a:lnTo>
                <a:lnTo>
                  <a:pt x="70739" y="678180"/>
                </a:lnTo>
                <a:lnTo>
                  <a:pt x="57912" y="672465"/>
                </a:lnTo>
                <a:lnTo>
                  <a:pt x="35433" y="656082"/>
                </a:lnTo>
                <a:lnTo>
                  <a:pt x="19304" y="637413"/>
                </a:lnTo>
                <a:lnTo>
                  <a:pt x="11176" y="626872"/>
                </a:lnTo>
                <a:lnTo>
                  <a:pt x="3302" y="605917"/>
                </a:lnTo>
                <a:lnTo>
                  <a:pt x="0" y="594360"/>
                </a:lnTo>
                <a:lnTo>
                  <a:pt x="0" y="103759"/>
                </a:lnTo>
                <a:lnTo>
                  <a:pt x="3302" y="92075"/>
                </a:lnTo>
                <a:lnTo>
                  <a:pt x="11176" y="71120"/>
                </a:lnTo>
                <a:lnTo>
                  <a:pt x="27305" y="51308"/>
                </a:lnTo>
                <a:lnTo>
                  <a:pt x="35433" y="41910"/>
                </a:lnTo>
                <a:lnTo>
                  <a:pt x="57912" y="25654"/>
                </a:lnTo>
                <a:lnTo>
                  <a:pt x="83566" y="13970"/>
                </a:lnTo>
                <a:lnTo>
                  <a:pt x="98044" y="8128"/>
                </a:lnTo>
                <a:lnTo>
                  <a:pt x="127000" y="2413"/>
                </a:lnTo>
                <a:lnTo>
                  <a:pt x="143129" y="0"/>
                </a:lnTo>
                <a:close/>
              </a:path>
            </a:pathLst>
          </a:custGeom>
          <a:solidFill>
            <a:srgbClr val="FFFFFF"/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5" name="Freeform 24"/>
          <p:cNvSpPr/>
          <p:nvPr/>
        </p:nvSpPr>
        <p:spPr>
          <a:xfrm>
            <a:off x="5661025" y="3159887"/>
            <a:ext cx="964693" cy="699136"/>
          </a:xfrm>
          <a:custGeom>
            <a:avLst/>
            <a:gdLst/>
            <a:ahLst/>
            <a:cxnLst/>
            <a:rect l="0" t="0" r="0" b="0"/>
            <a:pathLst>
              <a:path w="964693" h="699136">
                <a:moveTo>
                  <a:pt x="160782" y="0"/>
                </a:moveTo>
                <a:lnTo>
                  <a:pt x="819912" y="0"/>
                </a:lnTo>
                <a:lnTo>
                  <a:pt x="836041" y="2413"/>
                </a:lnTo>
                <a:lnTo>
                  <a:pt x="864870" y="8128"/>
                </a:lnTo>
                <a:lnTo>
                  <a:pt x="892302" y="19812"/>
                </a:lnTo>
                <a:lnTo>
                  <a:pt x="905129" y="25654"/>
                </a:lnTo>
                <a:lnTo>
                  <a:pt x="927735" y="41910"/>
                </a:lnTo>
                <a:lnTo>
                  <a:pt x="943737" y="60579"/>
                </a:lnTo>
                <a:lnTo>
                  <a:pt x="951738" y="71120"/>
                </a:lnTo>
                <a:lnTo>
                  <a:pt x="959866" y="92075"/>
                </a:lnTo>
                <a:lnTo>
                  <a:pt x="963041" y="103759"/>
                </a:lnTo>
                <a:lnTo>
                  <a:pt x="963041" y="109474"/>
                </a:lnTo>
                <a:lnTo>
                  <a:pt x="964692" y="116586"/>
                </a:lnTo>
                <a:lnTo>
                  <a:pt x="964692" y="582676"/>
                </a:lnTo>
                <a:lnTo>
                  <a:pt x="963041" y="588518"/>
                </a:lnTo>
                <a:lnTo>
                  <a:pt x="963041" y="594360"/>
                </a:lnTo>
                <a:lnTo>
                  <a:pt x="959866" y="605917"/>
                </a:lnTo>
                <a:lnTo>
                  <a:pt x="951738" y="626872"/>
                </a:lnTo>
                <a:lnTo>
                  <a:pt x="935736" y="646684"/>
                </a:lnTo>
                <a:lnTo>
                  <a:pt x="927735" y="656082"/>
                </a:lnTo>
                <a:lnTo>
                  <a:pt x="905129" y="672465"/>
                </a:lnTo>
                <a:lnTo>
                  <a:pt x="879348" y="684022"/>
                </a:lnTo>
                <a:lnTo>
                  <a:pt x="864870" y="689864"/>
                </a:lnTo>
                <a:lnTo>
                  <a:pt x="836041" y="695706"/>
                </a:lnTo>
                <a:lnTo>
                  <a:pt x="819912" y="697992"/>
                </a:lnTo>
                <a:lnTo>
                  <a:pt x="811911" y="697992"/>
                </a:lnTo>
                <a:lnTo>
                  <a:pt x="803910" y="699135"/>
                </a:lnTo>
                <a:lnTo>
                  <a:pt x="160782" y="699135"/>
                </a:lnTo>
                <a:lnTo>
                  <a:pt x="151003" y="697992"/>
                </a:lnTo>
                <a:lnTo>
                  <a:pt x="143129" y="697992"/>
                </a:lnTo>
                <a:lnTo>
                  <a:pt x="127000" y="695706"/>
                </a:lnTo>
                <a:lnTo>
                  <a:pt x="98044" y="689864"/>
                </a:lnTo>
                <a:lnTo>
                  <a:pt x="70739" y="678180"/>
                </a:lnTo>
                <a:lnTo>
                  <a:pt x="57912" y="672465"/>
                </a:lnTo>
                <a:lnTo>
                  <a:pt x="35433" y="656082"/>
                </a:lnTo>
                <a:lnTo>
                  <a:pt x="19304" y="637413"/>
                </a:lnTo>
                <a:lnTo>
                  <a:pt x="11176" y="626872"/>
                </a:lnTo>
                <a:lnTo>
                  <a:pt x="3302" y="605917"/>
                </a:lnTo>
                <a:lnTo>
                  <a:pt x="0" y="594360"/>
                </a:lnTo>
                <a:lnTo>
                  <a:pt x="0" y="103759"/>
                </a:lnTo>
                <a:lnTo>
                  <a:pt x="3302" y="92075"/>
                </a:lnTo>
                <a:lnTo>
                  <a:pt x="11176" y="71120"/>
                </a:lnTo>
                <a:lnTo>
                  <a:pt x="27305" y="51308"/>
                </a:lnTo>
                <a:lnTo>
                  <a:pt x="35433" y="41910"/>
                </a:lnTo>
                <a:lnTo>
                  <a:pt x="57912" y="25654"/>
                </a:lnTo>
                <a:lnTo>
                  <a:pt x="83566" y="13970"/>
                </a:lnTo>
                <a:lnTo>
                  <a:pt x="98044" y="8128"/>
                </a:lnTo>
                <a:lnTo>
                  <a:pt x="127000" y="2413"/>
                </a:lnTo>
                <a:lnTo>
                  <a:pt x="143129" y="0"/>
                </a:lnTo>
                <a:close/>
              </a:path>
            </a:pathLst>
          </a:custGeom>
          <a:solidFill>
            <a:srgbClr val="FFFFFF"/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6" name="Freeform 25"/>
          <p:cNvSpPr/>
          <p:nvPr/>
        </p:nvSpPr>
        <p:spPr>
          <a:xfrm>
            <a:off x="3235325" y="3109087"/>
            <a:ext cx="964693" cy="699136"/>
          </a:xfrm>
          <a:custGeom>
            <a:avLst/>
            <a:gdLst/>
            <a:ahLst/>
            <a:cxnLst/>
            <a:rect l="0" t="0" r="0" b="0"/>
            <a:pathLst>
              <a:path w="964693" h="699136">
                <a:moveTo>
                  <a:pt x="160782" y="0"/>
                </a:moveTo>
                <a:lnTo>
                  <a:pt x="819912" y="0"/>
                </a:lnTo>
                <a:lnTo>
                  <a:pt x="836041" y="2413"/>
                </a:lnTo>
                <a:lnTo>
                  <a:pt x="864870" y="8128"/>
                </a:lnTo>
                <a:lnTo>
                  <a:pt x="892302" y="19812"/>
                </a:lnTo>
                <a:lnTo>
                  <a:pt x="905129" y="25654"/>
                </a:lnTo>
                <a:lnTo>
                  <a:pt x="927735" y="41910"/>
                </a:lnTo>
                <a:lnTo>
                  <a:pt x="943737" y="60579"/>
                </a:lnTo>
                <a:lnTo>
                  <a:pt x="951738" y="71120"/>
                </a:lnTo>
                <a:lnTo>
                  <a:pt x="959866" y="92075"/>
                </a:lnTo>
                <a:lnTo>
                  <a:pt x="963041" y="103759"/>
                </a:lnTo>
                <a:lnTo>
                  <a:pt x="963041" y="109474"/>
                </a:lnTo>
                <a:lnTo>
                  <a:pt x="964692" y="116586"/>
                </a:lnTo>
                <a:lnTo>
                  <a:pt x="964692" y="582676"/>
                </a:lnTo>
                <a:lnTo>
                  <a:pt x="963041" y="588518"/>
                </a:lnTo>
                <a:lnTo>
                  <a:pt x="963041" y="594360"/>
                </a:lnTo>
                <a:lnTo>
                  <a:pt x="959866" y="605917"/>
                </a:lnTo>
                <a:lnTo>
                  <a:pt x="951738" y="626872"/>
                </a:lnTo>
                <a:lnTo>
                  <a:pt x="935736" y="646684"/>
                </a:lnTo>
                <a:lnTo>
                  <a:pt x="927735" y="656082"/>
                </a:lnTo>
                <a:lnTo>
                  <a:pt x="905129" y="672465"/>
                </a:lnTo>
                <a:lnTo>
                  <a:pt x="879348" y="684022"/>
                </a:lnTo>
                <a:lnTo>
                  <a:pt x="864870" y="689864"/>
                </a:lnTo>
                <a:lnTo>
                  <a:pt x="836041" y="695706"/>
                </a:lnTo>
                <a:lnTo>
                  <a:pt x="819912" y="697992"/>
                </a:lnTo>
                <a:lnTo>
                  <a:pt x="811911" y="697992"/>
                </a:lnTo>
                <a:lnTo>
                  <a:pt x="803910" y="699135"/>
                </a:lnTo>
                <a:lnTo>
                  <a:pt x="160782" y="699135"/>
                </a:lnTo>
                <a:lnTo>
                  <a:pt x="151003" y="697992"/>
                </a:lnTo>
                <a:lnTo>
                  <a:pt x="143129" y="697992"/>
                </a:lnTo>
                <a:lnTo>
                  <a:pt x="127000" y="695706"/>
                </a:lnTo>
                <a:lnTo>
                  <a:pt x="98044" y="689864"/>
                </a:lnTo>
                <a:lnTo>
                  <a:pt x="70739" y="678180"/>
                </a:lnTo>
                <a:lnTo>
                  <a:pt x="57912" y="672465"/>
                </a:lnTo>
                <a:lnTo>
                  <a:pt x="35433" y="656082"/>
                </a:lnTo>
                <a:lnTo>
                  <a:pt x="19304" y="637413"/>
                </a:lnTo>
                <a:lnTo>
                  <a:pt x="11176" y="626872"/>
                </a:lnTo>
                <a:lnTo>
                  <a:pt x="3302" y="605917"/>
                </a:lnTo>
                <a:lnTo>
                  <a:pt x="0" y="594360"/>
                </a:lnTo>
                <a:lnTo>
                  <a:pt x="0" y="103759"/>
                </a:lnTo>
                <a:lnTo>
                  <a:pt x="3302" y="92075"/>
                </a:lnTo>
                <a:lnTo>
                  <a:pt x="11176" y="71120"/>
                </a:lnTo>
                <a:lnTo>
                  <a:pt x="27305" y="51308"/>
                </a:lnTo>
                <a:lnTo>
                  <a:pt x="35433" y="41910"/>
                </a:lnTo>
                <a:lnTo>
                  <a:pt x="57912" y="25654"/>
                </a:lnTo>
                <a:lnTo>
                  <a:pt x="83566" y="13970"/>
                </a:lnTo>
                <a:lnTo>
                  <a:pt x="98044" y="8128"/>
                </a:lnTo>
                <a:lnTo>
                  <a:pt x="127000" y="2413"/>
                </a:lnTo>
                <a:lnTo>
                  <a:pt x="143129" y="0"/>
                </a:lnTo>
                <a:close/>
              </a:path>
            </a:pathLst>
          </a:custGeom>
          <a:solidFill>
            <a:srgbClr val="FFFFFF"/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22806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114300" y="342900"/>
            <a:ext cx="2508250" cy="5441950"/>
            <a:chOff x="114300" y="342900"/>
            <a:chExt cx="2508250" cy="5441950"/>
          </a:xfrm>
        </p:grpSpPr>
        <p:pic>
          <p:nvPicPr>
            <p:cNvPr id="2" name="Picture 1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4300" y="342900"/>
              <a:ext cx="2508250" cy="544195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grpSp>
          <p:nvGrpSpPr>
            <p:cNvPr id="5" name="Group 4"/>
            <p:cNvGrpSpPr/>
            <p:nvPr/>
          </p:nvGrpSpPr>
          <p:grpSpPr>
            <a:xfrm>
              <a:off x="633984" y="408178"/>
              <a:ext cx="1627886" cy="1627886"/>
              <a:chOff x="633984" y="408178"/>
              <a:chExt cx="1627886" cy="1627886"/>
            </a:xfrm>
          </p:grpSpPr>
          <p:sp>
            <p:nvSpPr>
              <p:cNvPr id="3" name="Oval 2"/>
              <p:cNvSpPr/>
              <p:nvPr/>
            </p:nvSpPr>
            <p:spPr>
              <a:xfrm>
                <a:off x="633984" y="408178"/>
                <a:ext cx="1627886" cy="1627886"/>
              </a:xfrm>
              <a:prstGeom prst="ellipse">
                <a:avLst/>
              </a:prstGeom>
              <a:solidFill>
                <a:srgbClr val="FFFFFF"/>
              </a:solidFill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4" name="TextBox 3"/>
              <p:cNvSpPr txBox="1"/>
              <p:nvPr/>
            </p:nvSpPr>
            <p:spPr>
              <a:xfrm>
                <a:off x="633984" y="800100"/>
                <a:ext cx="1627886" cy="646331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pPr algn="ctr"/>
                <a:r>
                  <a:rPr lang="en-AU" dirty="0" smtClean="0">
                    <a:solidFill>
                      <a:srgbClr val="000000"/>
                    </a:solidFill>
                    <a:latin typeface="Arial - 24"/>
                  </a:rPr>
                  <a:t>Put our</a:t>
                </a:r>
              </a:p>
              <a:p>
                <a:pPr algn="ctr"/>
                <a:r>
                  <a:rPr lang="en-AU" dirty="0" smtClean="0">
                    <a:solidFill>
                      <a:srgbClr val="000000"/>
                    </a:solidFill>
                    <a:latin typeface="Arial - 24"/>
                  </a:rPr>
                  <a:t>heads here</a:t>
                </a:r>
                <a:endParaRPr lang="en-AU" dirty="0">
                  <a:solidFill>
                    <a:srgbClr val="000000"/>
                  </a:solidFill>
                  <a:latin typeface="Arial - 24"/>
                </a:endParaRPr>
              </a:p>
            </p:txBody>
          </p:sp>
        </p:grpSp>
      </p:grpSp>
      <p:grpSp>
        <p:nvGrpSpPr>
          <p:cNvPr id="11" name="Group 10"/>
          <p:cNvGrpSpPr/>
          <p:nvPr/>
        </p:nvGrpSpPr>
        <p:grpSpPr>
          <a:xfrm>
            <a:off x="1447927" y="491236"/>
            <a:ext cx="5181600" cy="5441950"/>
            <a:chOff x="1397000" y="292100"/>
            <a:chExt cx="5181600" cy="5441950"/>
          </a:xfrm>
        </p:grpSpPr>
        <p:pic>
          <p:nvPicPr>
            <p:cNvPr id="7" name="Picture 6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1600" y="292100"/>
              <a:ext cx="2508250" cy="544195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grpSp>
          <p:nvGrpSpPr>
            <p:cNvPr id="10" name="Group 9"/>
            <p:cNvGrpSpPr/>
            <p:nvPr/>
          </p:nvGrpSpPr>
          <p:grpSpPr>
            <a:xfrm>
              <a:off x="1397000" y="357378"/>
              <a:ext cx="5181600" cy="1627886"/>
              <a:chOff x="1397000" y="357378"/>
              <a:chExt cx="5181600" cy="1627886"/>
            </a:xfrm>
          </p:grpSpPr>
          <p:sp>
            <p:nvSpPr>
              <p:cNvPr id="8" name="Oval 7"/>
              <p:cNvSpPr/>
              <p:nvPr/>
            </p:nvSpPr>
            <p:spPr>
              <a:xfrm>
                <a:off x="3161284" y="357378"/>
                <a:ext cx="1627886" cy="1627886"/>
              </a:xfrm>
              <a:prstGeom prst="ellipse">
                <a:avLst/>
              </a:prstGeom>
              <a:solidFill>
                <a:srgbClr val="FFFFFF"/>
              </a:solidFill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9" name="TextBox 8"/>
              <p:cNvSpPr txBox="1"/>
              <p:nvPr/>
            </p:nvSpPr>
            <p:spPr>
              <a:xfrm>
                <a:off x="1397000" y="749300"/>
                <a:ext cx="5181600" cy="646331"/>
              </a:xfrm>
              <a:prstGeom prst="rect">
                <a:avLst/>
              </a:prstGeom>
              <a:noFill/>
            </p:spPr>
            <p:txBody>
              <a:bodyPr vert="horz" rtlCol="0">
                <a:spAutoFit/>
              </a:bodyPr>
              <a:lstStyle/>
              <a:p>
                <a:pPr algn="ctr"/>
                <a:r>
                  <a:rPr lang="en-AU" smtClean="0">
                    <a:solidFill>
                      <a:srgbClr val="000000"/>
                    </a:solidFill>
                    <a:latin typeface="Arial - 24"/>
                  </a:rPr>
                  <a:t>Put our</a:t>
                </a:r>
              </a:p>
              <a:p>
                <a:pPr algn="ctr"/>
                <a:r>
                  <a:rPr lang="en-AU" smtClean="0">
                    <a:solidFill>
                      <a:srgbClr val="000000"/>
                    </a:solidFill>
                    <a:latin typeface="Arial - 24"/>
                  </a:rPr>
                  <a:t>heads here</a:t>
                </a:r>
                <a:endParaRPr lang="en-AU">
                  <a:solidFill>
                    <a:srgbClr val="000000"/>
                  </a:solidFill>
                  <a:latin typeface="Arial - 24"/>
                </a:endParaRPr>
              </a:p>
            </p:txBody>
          </p:sp>
        </p:grpSp>
      </p:grpSp>
      <p:grpSp>
        <p:nvGrpSpPr>
          <p:cNvPr id="16" name="Group 15"/>
          <p:cNvGrpSpPr/>
          <p:nvPr/>
        </p:nvGrpSpPr>
        <p:grpSpPr>
          <a:xfrm>
            <a:off x="3898900" y="431800"/>
            <a:ext cx="5181600" cy="5441950"/>
            <a:chOff x="3898900" y="431800"/>
            <a:chExt cx="5181600" cy="5441950"/>
          </a:xfrm>
        </p:grpSpPr>
        <p:pic>
          <p:nvPicPr>
            <p:cNvPr id="12" name="Picture 11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43500" y="431800"/>
              <a:ext cx="2508250" cy="544195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grpSp>
          <p:nvGrpSpPr>
            <p:cNvPr id="15" name="Group 14"/>
            <p:cNvGrpSpPr/>
            <p:nvPr/>
          </p:nvGrpSpPr>
          <p:grpSpPr>
            <a:xfrm>
              <a:off x="3898900" y="497078"/>
              <a:ext cx="5181600" cy="1627886"/>
              <a:chOff x="3898900" y="497078"/>
              <a:chExt cx="5181600" cy="1627886"/>
            </a:xfrm>
          </p:grpSpPr>
          <p:sp>
            <p:nvSpPr>
              <p:cNvPr id="13" name="Oval 12"/>
              <p:cNvSpPr/>
              <p:nvPr/>
            </p:nvSpPr>
            <p:spPr>
              <a:xfrm>
                <a:off x="5663184" y="497078"/>
                <a:ext cx="1627886" cy="1627886"/>
              </a:xfrm>
              <a:prstGeom prst="ellipse">
                <a:avLst/>
              </a:prstGeom>
              <a:solidFill>
                <a:srgbClr val="FFFFFF"/>
              </a:solidFill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14" name="TextBox 13"/>
              <p:cNvSpPr txBox="1"/>
              <p:nvPr/>
            </p:nvSpPr>
            <p:spPr>
              <a:xfrm>
                <a:off x="3898900" y="889000"/>
                <a:ext cx="5181600" cy="646331"/>
              </a:xfrm>
              <a:prstGeom prst="rect">
                <a:avLst/>
              </a:prstGeom>
              <a:noFill/>
            </p:spPr>
            <p:txBody>
              <a:bodyPr vert="horz" rtlCol="0">
                <a:spAutoFit/>
              </a:bodyPr>
              <a:lstStyle/>
              <a:p>
                <a:pPr algn="ctr"/>
                <a:r>
                  <a:rPr lang="en-AU" smtClean="0">
                    <a:solidFill>
                      <a:srgbClr val="000000"/>
                    </a:solidFill>
                    <a:latin typeface="Arial - 24"/>
                  </a:rPr>
                  <a:t>Put our</a:t>
                </a:r>
              </a:p>
              <a:p>
                <a:pPr algn="ctr"/>
                <a:r>
                  <a:rPr lang="en-AU" smtClean="0">
                    <a:solidFill>
                      <a:srgbClr val="000000"/>
                    </a:solidFill>
                    <a:latin typeface="Arial - 24"/>
                  </a:rPr>
                  <a:t>heads here</a:t>
                </a:r>
                <a:endParaRPr lang="en-AU">
                  <a:solidFill>
                    <a:srgbClr val="000000"/>
                  </a:solidFill>
                  <a:latin typeface="Arial - 24"/>
                </a:endParaRPr>
              </a:p>
            </p:txBody>
          </p:sp>
        </p:grpSp>
      </p:grpSp>
      <p:grpSp>
        <p:nvGrpSpPr>
          <p:cNvPr id="21" name="Group 20"/>
          <p:cNvGrpSpPr/>
          <p:nvPr/>
        </p:nvGrpSpPr>
        <p:grpSpPr>
          <a:xfrm>
            <a:off x="6223000" y="355600"/>
            <a:ext cx="5181600" cy="5441950"/>
            <a:chOff x="6223000" y="355600"/>
            <a:chExt cx="5181600" cy="5441950"/>
          </a:xfrm>
        </p:grpSpPr>
        <p:pic>
          <p:nvPicPr>
            <p:cNvPr id="17" name="Picture 16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67600" y="355600"/>
              <a:ext cx="2508250" cy="544195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grpSp>
          <p:nvGrpSpPr>
            <p:cNvPr id="20" name="Group 19"/>
            <p:cNvGrpSpPr/>
            <p:nvPr/>
          </p:nvGrpSpPr>
          <p:grpSpPr>
            <a:xfrm>
              <a:off x="6223000" y="420878"/>
              <a:ext cx="5181600" cy="1627886"/>
              <a:chOff x="6223000" y="420878"/>
              <a:chExt cx="5181600" cy="1627886"/>
            </a:xfrm>
          </p:grpSpPr>
          <p:sp>
            <p:nvSpPr>
              <p:cNvPr id="18" name="Oval 17"/>
              <p:cNvSpPr/>
              <p:nvPr/>
            </p:nvSpPr>
            <p:spPr>
              <a:xfrm>
                <a:off x="7987285" y="420878"/>
                <a:ext cx="1627885" cy="1627886"/>
              </a:xfrm>
              <a:prstGeom prst="ellipse">
                <a:avLst/>
              </a:prstGeom>
              <a:solidFill>
                <a:srgbClr val="FFFFFF"/>
              </a:solidFill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6223000" y="812800"/>
                <a:ext cx="5181600" cy="646331"/>
              </a:xfrm>
              <a:prstGeom prst="rect">
                <a:avLst/>
              </a:prstGeom>
              <a:noFill/>
            </p:spPr>
            <p:txBody>
              <a:bodyPr vert="horz" rtlCol="0">
                <a:spAutoFit/>
              </a:bodyPr>
              <a:lstStyle/>
              <a:p>
                <a:pPr algn="ctr"/>
                <a:r>
                  <a:rPr lang="en-AU" smtClean="0">
                    <a:solidFill>
                      <a:srgbClr val="000000"/>
                    </a:solidFill>
                    <a:latin typeface="Arial - 24"/>
                  </a:rPr>
                  <a:t>Put our</a:t>
                </a:r>
              </a:p>
              <a:p>
                <a:pPr algn="ctr"/>
                <a:r>
                  <a:rPr lang="en-AU" smtClean="0">
                    <a:solidFill>
                      <a:srgbClr val="000000"/>
                    </a:solidFill>
                    <a:latin typeface="Arial - 24"/>
                  </a:rPr>
                  <a:t>heads here</a:t>
                </a:r>
                <a:endParaRPr lang="en-AU">
                  <a:solidFill>
                    <a:srgbClr val="000000"/>
                  </a:solidFill>
                  <a:latin typeface="Arial - 24"/>
                </a:endParaRPr>
              </a:p>
            </p:txBody>
          </p:sp>
        </p:grpSp>
      </p:grpSp>
      <p:sp>
        <p:nvSpPr>
          <p:cNvPr id="22" name="TextBox 21"/>
          <p:cNvSpPr txBox="1"/>
          <p:nvPr/>
        </p:nvSpPr>
        <p:spPr>
          <a:xfrm>
            <a:off x="419100" y="38100"/>
            <a:ext cx="7112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AU" smtClean="0">
                <a:solidFill>
                  <a:srgbClr val="FF0000"/>
                </a:solidFill>
                <a:latin typeface="Arial - 24"/>
              </a:rPr>
              <a:t>Put our faces on and then measure how tall we are.</a:t>
            </a:r>
            <a:endParaRPr lang="en-AU">
              <a:solidFill>
                <a:srgbClr val="FF0000"/>
              </a:solidFill>
              <a:latin typeface="Arial - 24"/>
            </a:endParaRPr>
          </a:p>
        </p:txBody>
      </p:sp>
      <p:sp>
        <p:nvSpPr>
          <p:cNvPr id="23" name="Freeform 22"/>
          <p:cNvSpPr/>
          <p:nvPr/>
        </p:nvSpPr>
        <p:spPr>
          <a:xfrm>
            <a:off x="885825" y="3032887"/>
            <a:ext cx="964693" cy="699136"/>
          </a:xfrm>
          <a:custGeom>
            <a:avLst/>
            <a:gdLst/>
            <a:ahLst/>
            <a:cxnLst/>
            <a:rect l="0" t="0" r="0" b="0"/>
            <a:pathLst>
              <a:path w="964693" h="699136">
                <a:moveTo>
                  <a:pt x="160782" y="0"/>
                </a:moveTo>
                <a:lnTo>
                  <a:pt x="819912" y="0"/>
                </a:lnTo>
                <a:lnTo>
                  <a:pt x="836041" y="2413"/>
                </a:lnTo>
                <a:lnTo>
                  <a:pt x="864870" y="8128"/>
                </a:lnTo>
                <a:lnTo>
                  <a:pt x="892302" y="19812"/>
                </a:lnTo>
                <a:lnTo>
                  <a:pt x="905129" y="25654"/>
                </a:lnTo>
                <a:lnTo>
                  <a:pt x="927735" y="41910"/>
                </a:lnTo>
                <a:lnTo>
                  <a:pt x="943737" y="60579"/>
                </a:lnTo>
                <a:lnTo>
                  <a:pt x="951738" y="71120"/>
                </a:lnTo>
                <a:lnTo>
                  <a:pt x="959866" y="92075"/>
                </a:lnTo>
                <a:lnTo>
                  <a:pt x="963041" y="103759"/>
                </a:lnTo>
                <a:lnTo>
                  <a:pt x="963041" y="109474"/>
                </a:lnTo>
                <a:lnTo>
                  <a:pt x="964692" y="116586"/>
                </a:lnTo>
                <a:lnTo>
                  <a:pt x="964692" y="582676"/>
                </a:lnTo>
                <a:lnTo>
                  <a:pt x="963041" y="588518"/>
                </a:lnTo>
                <a:lnTo>
                  <a:pt x="963041" y="594360"/>
                </a:lnTo>
                <a:lnTo>
                  <a:pt x="959866" y="605917"/>
                </a:lnTo>
                <a:lnTo>
                  <a:pt x="951738" y="626872"/>
                </a:lnTo>
                <a:lnTo>
                  <a:pt x="935736" y="646684"/>
                </a:lnTo>
                <a:lnTo>
                  <a:pt x="927735" y="656082"/>
                </a:lnTo>
                <a:lnTo>
                  <a:pt x="905129" y="672465"/>
                </a:lnTo>
                <a:lnTo>
                  <a:pt x="879348" y="684022"/>
                </a:lnTo>
                <a:lnTo>
                  <a:pt x="864870" y="689864"/>
                </a:lnTo>
                <a:lnTo>
                  <a:pt x="836041" y="695706"/>
                </a:lnTo>
                <a:lnTo>
                  <a:pt x="819912" y="697992"/>
                </a:lnTo>
                <a:lnTo>
                  <a:pt x="811911" y="697992"/>
                </a:lnTo>
                <a:lnTo>
                  <a:pt x="803910" y="699135"/>
                </a:lnTo>
                <a:lnTo>
                  <a:pt x="160782" y="699135"/>
                </a:lnTo>
                <a:lnTo>
                  <a:pt x="151003" y="697992"/>
                </a:lnTo>
                <a:lnTo>
                  <a:pt x="143129" y="697992"/>
                </a:lnTo>
                <a:lnTo>
                  <a:pt x="127000" y="695706"/>
                </a:lnTo>
                <a:lnTo>
                  <a:pt x="98044" y="689864"/>
                </a:lnTo>
                <a:lnTo>
                  <a:pt x="70739" y="678180"/>
                </a:lnTo>
                <a:lnTo>
                  <a:pt x="57912" y="672465"/>
                </a:lnTo>
                <a:lnTo>
                  <a:pt x="35433" y="656082"/>
                </a:lnTo>
                <a:lnTo>
                  <a:pt x="19304" y="637413"/>
                </a:lnTo>
                <a:lnTo>
                  <a:pt x="11176" y="626872"/>
                </a:lnTo>
                <a:lnTo>
                  <a:pt x="3302" y="605917"/>
                </a:lnTo>
                <a:lnTo>
                  <a:pt x="0" y="594360"/>
                </a:lnTo>
                <a:lnTo>
                  <a:pt x="0" y="103759"/>
                </a:lnTo>
                <a:lnTo>
                  <a:pt x="3302" y="92075"/>
                </a:lnTo>
                <a:lnTo>
                  <a:pt x="11176" y="71120"/>
                </a:lnTo>
                <a:lnTo>
                  <a:pt x="27305" y="51308"/>
                </a:lnTo>
                <a:lnTo>
                  <a:pt x="35433" y="41910"/>
                </a:lnTo>
                <a:lnTo>
                  <a:pt x="57912" y="25654"/>
                </a:lnTo>
                <a:lnTo>
                  <a:pt x="83566" y="13970"/>
                </a:lnTo>
                <a:lnTo>
                  <a:pt x="98044" y="8128"/>
                </a:lnTo>
                <a:lnTo>
                  <a:pt x="127000" y="2413"/>
                </a:lnTo>
                <a:lnTo>
                  <a:pt x="143129" y="0"/>
                </a:lnTo>
                <a:close/>
              </a:path>
            </a:pathLst>
          </a:custGeom>
          <a:solidFill>
            <a:srgbClr val="FFFFFF"/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4" name="Freeform 23"/>
          <p:cNvSpPr/>
          <p:nvPr/>
        </p:nvSpPr>
        <p:spPr>
          <a:xfrm>
            <a:off x="3489325" y="3045587"/>
            <a:ext cx="964693" cy="699136"/>
          </a:xfrm>
          <a:custGeom>
            <a:avLst/>
            <a:gdLst/>
            <a:ahLst/>
            <a:cxnLst/>
            <a:rect l="0" t="0" r="0" b="0"/>
            <a:pathLst>
              <a:path w="964693" h="699136">
                <a:moveTo>
                  <a:pt x="160782" y="0"/>
                </a:moveTo>
                <a:lnTo>
                  <a:pt x="819912" y="0"/>
                </a:lnTo>
                <a:lnTo>
                  <a:pt x="836041" y="2413"/>
                </a:lnTo>
                <a:lnTo>
                  <a:pt x="864870" y="8128"/>
                </a:lnTo>
                <a:lnTo>
                  <a:pt x="892302" y="19812"/>
                </a:lnTo>
                <a:lnTo>
                  <a:pt x="905129" y="25654"/>
                </a:lnTo>
                <a:lnTo>
                  <a:pt x="927735" y="41910"/>
                </a:lnTo>
                <a:lnTo>
                  <a:pt x="943737" y="60579"/>
                </a:lnTo>
                <a:lnTo>
                  <a:pt x="951738" y="71120"/>
                </a:lnTo>
                <a:lnTo>
                  <a:pt x="959866" y="92075"/>
                </a:lnTo>
                <a:lnTo>
                  <a:pt x="963041" y="103759"/>
                </a:lnTo>
                <a:lnTo>
                  <a:pt x="963041" y="109474"/>
                </a:lnTo>
                <a:lnTo>
                  <a:pt x="964692" y="116586"/>
                </a:lnTo>
                <a:lnTo>
                  <a:pt x="964692" y="582676"/>
                </a:lnTo>
                <a:lnTo>
                  <a:pt x="963041" y="588518"/>
                </a:lnTo>
                <a:lnTo>
                  <a:pt x="963041" y="594360"/>
                </a:lnTo>
                <a:lnTo>
                  <a:pt x="959866" y="605917"/>
                </a:lnTo>
                <a:lnTo>
                  <a:pt x="951738" y="626872"/>
                </a:lnTo>
                <a:lnTo>
                  <a:pt x="935736" y="646684"/>
                </a:lnTo>
                <a:lnTo>
                  <a:pt x="927735" y="656082"/>
                </a:lnTo>
                <a:lnTo>
                  <a:pt x="905129" y="672465"/>
                </a:lnTo>
                <a:lnTo>
                  <a:pt x="879348" y="684022"/>
                </a:lnTo>
                <a:lnTo>
                  <a:pt x="864870" y="689864"/>
                </a:lnTo>
                <a:lnTo>
                  <a:pt x="836041" y="695706"/>
                </a:lnTo>
                <a:lnTo>
                  <a:pt x="819912" y="697992"/>
                </a:lnTo>
                <a:lnTo>
                  <a:pt x="811911" y="697992"/>
                </a:lnTo>
                <a:lnTo>
                  <a:pt x="803910" y="699135"/>
                </a:lnTo>
                <a:lnTo>
                  <a:pt x="160782" y="699135"/>
                </a:lnTo>
                <a:lnTo>
                  <a:pt x="151003" y="697992"/>
                </a:lnTo>
                <a:lnTo>
                  <a:pt x="143129" y="697992"/>
                </a:lnTo>
                <a:lnTo>
                  <a:pt x="127000" y="695706"/>
                </a:lnTo>
                <a:lnTo>
                  <a:pt x="98044" y="689864"/>
                </a:lnTo>
                <a:lnTo>
                  <a:pt x="70739" y="678180"/>
                </a:lnTo>
                <a:lnTo>
                  <a:pt x="57912" y="672465"/>
                </a:lnTo>
                <a:lnTo>
                  <a:pt x="35433" y="656082"/>
                </a:lnTo>
                <a:lnTo>
                  <a:pt x="19304" y="637413"/>
                </a:lnTo>
                <a:lnTo>
                  <a:pt x="11176" y="626872"/>
                </a:lnTo>
                <a:lnTo>
                  <a:pt x="3302" y="605917"/>
                </a:lnTo>
                <a:lnTo>
                  <a:pt x="0" y="594360"/>
                </a:lnTo>
                <a:lnTo>
                  <a:pt x="0" y="103759"/>
                </a:lnTo>
                <a:lnTo>
                  <a:pt x="3302" y="92075"/>
                </a:lnTo>
                <a:lnTo>
                  <a:pt x="11176" y="71120"/>
                </a:lnTo>
                <a:lnTo>
                  <a:pt x="27305" y="51308"/>
                </a:lnTo>
                <a:lnTo>
                  <a:pt x="35433" y="41910"/>
                </a:lnTo>
                <a:lnTo>
                  <a:pt x="57912" y="25654"/>
                </a:lnTo>
                <a:lnTo>
                  <a:pt x="83566" y="13970"/>
                </a:lnTo>
                <a:lnTo>
                  <a:pt x="98044" y="8128"/>
                </a:lnTo>
                <a:lnTo>
                  <a:pt x="127000" y="2413"/>
                </a:lnTo>
                <a:lnTo>
                  <a:pt x="143129" y="0"/>
                </a:lnTo>
                <a:close/>
              </a:path>
            </a:pathLst>
          </a:custGeom>
          <a:solidFill>
            <a:srgbClr val="FFFFFF"/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5" name="Freeform 24"/>
          <p:cNvSpPr/>
          <p:nvPr/>
        </p:nvSpPr>
        <p:spPr>
          <a:xfrm>
            <a:off x="5940425" y="3134487"/>
            <a:ext cx="964693" cy="699136"/>
          </a:xfrm>
          <a:custGeom>
            <a:avLst/>
            <a:gdLst/>
            <a:ahLst/>
            <a:cxnLst/>
            <a:rect l="0" t="0" r="0" b="0"/>
            <a:pathLst>
              <a:path w="964693" h="699136">
                <a:moveTo>
                  <a:pt x="160782" y="0"/>
                </a:moveTo>
                <a:lnTo>
                  <a:pt x="819912" y="0"/>
                </a:lnTo>
                <a:lnTo>
                  <a:pt x="836041" y="2413"/>
                </a:lnTo>
                <a:lnTo>
                  <a:pt x="864870" y="8128"/>
                </a:lnTo>
                <a:lnTo>
                  <a:pt x="892302" y="19812"/>
                </a:lnTo>
                <a:lnTo>
                  <a:pt x="905129" y="25654"/>
                </a:lnTo>
                <a:lnTo>
                  <a:pt x="927735" y="41910"/>
                </a:lnTo>
                <a:lnTo>
                  <a:pt x="943737" y="60579"/>
                </a:lnTo>
                <a:lnTo>
                  <a:pt x="951738" y="71120"/>
                </a:lnTo>
                <a:lnTo>
                  <a:pt x="959866" y="92075"/>
                </a:lnTo>
                <a:lnTo>
                  <a:pt x="963041" y="103759"/>
                </a:lnTo>
                <a:lnTo>
                  <a:pt x="963041" y="109474"/>
                </a:lnTo>
                <a:lnTo>
                  <a:pt x="964692" y="116586"/>
                </a:lnTo>
                <a:lnTo>
                  <a:pt x="964692" y="582676"/>
                </a:lnTo>
                <a:lnTo>
                  <a:pt x="963041" y="588518"/>
                </a:lnTo>
                <a:lnTo>
                  <a:pt x="963041" y="594360"/>
                </a:lnTo>
                <a:lnTo>
                  <a:pt x="959866" y="605917"/>
                </a:lnTo>
                <a:lnTo>
                  <a:pt x="951738" y="626872"/>
                </a:lnTo>
                <a:lnTo>
                  <a:pt x="935736" y="646684"/>
                </a:lnTo>
                <a:lnTo>
                  <a:pt x="927735" y="656082"/>
                </a:lnTo>
                <a:lnTo>
                  <a:pt x="905129" y="672465"/>
                </a:lnTo>
                <a:lnTo>
                  <a:pt x="879348" y="684022"/>
                </a:lnTo>
                <a:lnTo>
                  <a:pt x="864870" y="689864"/>
                </a:lnTo>
                <a:lnTo>
                  <a:pt x="836041" y="695706"/>
                </a:lnTo>
                <a:lnTo>
                  <a:pt x="819912" y="697992"/>
                </a:lnTo>
                <a:lnTo>
                  <a:pt x="811911" y="697992"/>
                </a:lnTo>
                <a:lnTo>
                  <a:pt x="803910" y="699135"/>
                </a:lnTo>
                <a:lnTo>
                  <a:pt x="160782" y="699135"/>
                </a:lnTo>
                <a:lnTo>
                  <a:pt x="151003" y="697992"/>
                </a:lnTo>
                <a:lnTo>
                  <a:pt x="143129" y="697992"/>
                </a:lnTo>
                <a:lnTo>
                  <a:pt x="127000" y="695706"/>
                </a:lnTo>
                <a:lnTo>
                  <a:pt x="98044" y="689864"/>
                </a:lnTo>
                <a:lnTo>
                  <a:pt x="70739" y="678180"/>
                </a:lnTo>
                <a:lnTo>
                  <a:pt x="57912" y="672465"/>
                </a:lnTo>
                <a:lnTo>
                  <a:pt x="35433" y="656082"/>
                </a:lnTo>
                <a:lnTo>
                  <a:pt x="19304" y="637413"/>
                </a:lnTo>
                <a:lnTo>
                  <a:pt x="11176" y="626872"/>
                </a:lnTo>
                <a:lnTo>
                  <a:pt x="3302" y="605917"/>
                </a:lnTo>
                <a:lnTo>
                  <a:pt x="0" y="594360"/>
                </a:lnTo>
                <a:lnTo>
                  <a:pt x="0" y="103759"/>
                </a:lnTo>
                <a:lnTo>
                  <a:pt x="3302" y="92075"/>
                </a:lnTo>
                <a:lnTo>
                  <a:pt x="11176" y="71120"/>
                </a:lnTo>
                <a:lnTo>
                  <a:pt x="27305" y="51308"/>
                </a:lnTo>
                <a:lnTo>
                  <a:pt x="35433" y="41910"/>
                </a:lnTo>
                <a:lnTo>
                  <a:pt x="57912" y="25654"/>
                </a:lnTo>
                <a:lnTo>
                  <a:pt x="83566" y="13970"/>
                </a:lnTo>
                <a:lnTo>
                  <a:pt x="98044" y="8128"/>
                </a:lnTo>
                <a:lnTo>
                  <a:pt x="127000" y="2413"/>
                </a:lnTo>
                <a:lnTo>
                  <a:pt x="143129" y="0"/>
                </a:lnTo>
                <a:close/>
              </a:path>
            </a:pathLst>
          </a:custGeom>
          <a:solidFill>
            <a:srgbClr val="FFFFFF"/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6" name="Freeform 25"/>
          <p:cNvSpPr/>
          <p:nvPr/>
        </p:nvSpPr>
        <p:spPr>
          <a:xfrm>
            <a:off x="8302625" y="3045587"/>
            <a:ext cx="964693" cy="699136"/>
          </a:xfrm>
          <a:custGeom>
            <a:avLst/>
            <a:gdLst/>
            <a:ahLst/>
            <a:cxnLst/>
            <a:rect l="0" t="0" r="0" b="0"/>
            <a:pathLst>
              <a:path w="964693" h="699136">
                <a:moveTo>
                  <a:pt x="160782" y="0"/>
                </a:moveTo>
                <a:lnTo>
                  <a:pt x="819912" y="0"/>
                </a:lnTo>
                <a:lnTo>
                  <a:pt x="836041" y="2413"/>
                </a:lnTo>
                <a:lnTo>
                  <a:pt x="864870" y="8128"/>
                </a:lnTo>
                <a:lnTo>
                  <a:pt x="892302" y="19812"/>
                </a:lnTo>
                <a:lnTo>
                  <a:pt x="905129" y="25654"/>
                </a:lnTo>
                <a:lnTo>
                  <a:pt x="927735" y="41910"/>
                </a:lnTo>
                <a:lnTo>
                  <a:pt x="943737" y="60579"/>
                </a:lnTo>
                <a:lnTo>
                  <a:pt x="951738" y="71120"/>
                </a:lnTo>
                <a:lnTo>
                  <a:pt x="959866" y="92075"/>
                </a:lnTo>
                <a:lnTo>
                  <a:pt x="963041" y="103759"/>
                </a:lnTo>
                <a:lnTo>
                  <a:pt x="963041" y="109474"/>
                </a:lnTo>
                <a:lnTo>
                  <a:pt x="964692" y="116586"/>
                </a:lnTo>
                <a:lnTo>
                  <a:pt x="964692" y="582676"/>
                </a:lnTo>
                <a:lnTo>
                  <a:pt x="963041" y="588518"/>
                </a:lnTo>
                <a:lnTo>
                  <a:pt x="963041" y="594360"/>
                </a:lnTo>
                <a:lnTo>
                  <a:pt x="959866" y="605917"/>
                </a:lnTo>
                <a:lnTo>
                  <a:pt x="951738" y="626872"/>
                </a:lnTo>
                <a:lnTo>
                  <a:pt x="935736" y="646684"/>
                </a:lnTo>
                <a:lnTo>
                  <a:pt x="927735" y="656082"/>
                </a:lnTo>
                <a:lnTo>
                  <a:pt x="905129" y="672465"/>
                </a:lnTo>
                <a:lnTo>
                  <a:pt x="879348" y="684022"/>
                </a:lnTo>
                <a:lnTo>
                  <a:pt x="864870" y="689864"/>
                </a:lnTo>
                <a:lnTo>
                  <a:pt x="836041" y="695706"/>
                </a:lnTo>
                <a:lnTo>
                  <a:pt x="819912" y="697992"/>
                </a:lnTo>
                <a:lnTo>
                  <a:pt x="811911" y="697992"/>
                </a:lnTo>
                <a:lnTo>
                  <a:pt x="803910" y="699135"/>
                </a:lnTo>
                <a:lnTo>
                  <a:pt x="160782" y="699135"/>
                </a:lnTo>
                <a:lnTo>
                  <a:pt x="151003" y="697992"/>
                </a:lnTo>
                <a:lnTo>
                  <a:pt x="143129" y="697992"/>
                </a:lnTo>
                <a:lnTo>
                  <a:pt x="127000" y="695706"/>
                </a:lnTo>
                <a:lnTo>
                  <a:pt x="98044" y="689864"/>
                </a:lnTo>
                <a:lnTo>
                  <a:pt x="70739" y="678180"/>
                </a:lnTo>
                <a:lnTo>
                  <a:pt x="57912" y="672465"/>
                </a:lnTo>
                <a:lnTo>
                  <a:pt x="35433" y="656082"/>
                </a:lnTo>
                <a:lnTo>
                  <a:pt x="19304" y="637413"/>
                </a:lnTo>
                <a:lnTo>
                  <a:pt x="11176" y="626872"/>
                </a:lnTo>
                <a:lnTo>
                  <a:pt x="3302" y="605917"/>
                </a:lnTo>
                <a:lnTo>
                  <a:pt x="0" y="594360"/>
                </a:lnTo>
                <a:lnTo>
                  <a:pt x="0" y="103759"/>
                </a:lnTo>
                <a:lnTo>
                  <a:pt x="3302" y="92075"/>
                </a:lnTo>
                <a:lnTo>
                  <a:pt x="11176" y="71120"/>
                </a:lnTo>
                <a:lnTo>
                  <a:pt x="27305" y="51308"/>
                </a:lnTo>
                <a:lnTo>
                  <a:pt x="35433" y="41910"/>
                </a:lnTo>
                <a:lnTo>
                  <a:pt x="57912" y="25654"/>
                </a:lnTo>
                <a:lnTo>
                  <a:pt x="83566" y="13970"/>
                </a:lnTo>
                <a:lnTo>
                  <a:pt x="98044" y="8128"/>
                </a:lnTo>
                <a:lnTo>
                  <a:pt x="127000" y="2413"/>
                </a:lnTo>
                <a:lnTo>
                  <a:pt x="143129" y="0"/>
                </a:lnTo>
                <a:close/>
              </a:path>
            </a:pathLst>
          </a:custGeom>
          <a:solidFill>
            <a:srgbClr val="FFFFFF"/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26050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46200" y="0"/>
            <a:ext cx="5715000" cy="64633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AU" sz="3600" smtClean="0">
                <a:solidFill>
                  <a:srgbClr val="3CB371"/>
                </a:solidFill>
                <a:latin typeface="Calibri - 48"/>
              </a:rPr>
              <a:t>Measure using ruler</a:t>
            </a:r>
            <a:endParaRPr lang="en-AU" sz="3600">
              <a:solidFill>
                <a:srgbClr val="3CB371"/>
              </a:solidFill>
              <a:latin typeface="Calibri - 48"/>
            </a:endParaRPr>
          </a:p>
        </p:txBody>
      </p:sp>
      <p:pic>
        <p:nvPicPr>
          <p:cNvPr id="3" name="Picture 2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5300" y="520700"/>
            <a:ext cx="1777746" cy="5715254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4" name="Picture 3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2000" y="876300"/>
            <a:ext cx="2331339" cy="4920361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5" name="Picture 4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800" y="723900"/>
            <a:ext cx="1808099" cy="5329301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  <p:extLst>
      <p:ext uri="{BB962C8B-B14F-4D97-AF65-F5344CB8AC3E}">
        <p14:creationId xmlns:p14="http://schemas.microsoft.com/office/powerpoint/2010/main" val="1224184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190500" y="1055878"/>
            <a:ext cx="2951353" cy="4870069"/>
            <a:chOff x="190500" y="1055878"/>
            <a:chExt cx="2951353" cy="4870069"/>
          </a:xfrm>
        </p:grpSpPr>
        <p:pic>
          <p:nvPicPr>
            <p:cNvPr id="2" name="Picture 1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0500" y="1320800"/>
              <a:ext cx="2951353" cy="460514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grpSp>
          <p:nvGrpSpPr>
            <p:cNvPr id="5" name="Group 4"/>
            <p:cNvGrpSpPr/>
            <p:nvPr/>
          </p:nvGrpSpPr>
          <p:grpSpPr>
            <a:xfrm>
              <a:off x="913384" y="1055878"/>
              <a:ext cx="1627886" cy="1627886"/>
              <a:chOff x="913384" y="1055878"/>
              <a:chExt cx="1627886" cy="1627886"/>
            </a:xfrm>
          </p:grpSpPr>
          <p:sp>
            <p:nvSpPr>
              <p:cNvPr id="3" name="Oval 2"/>
              <p:cNvSpPr/>
              <p:nvPr/>
            </p:nvSpPr>
            <p:spPr>
              <a:xfrm>
                <a:off x="913384" y="1055878"/>
                <a:ext cx="1627886" cy="1627886"/>
              </a:xfrm>
              <a:prstGeom prst="ellipse">
                <a:avLst/>
              </a:prstGeom>
              <a:solidFill>
                <a:srgbClr val="FFFFFF"/>
              </a:solidFill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4" name="TextBox 3"/>
              <p:cNvSpPr txBox="1"/>
              <p:nvPr/>
            </p:nvSpPr>
            <p:spPr>
              <a:xfrm>
                <a:off x="913384" y="1447800"/>
                <a:ext cx="1627886" cy="646331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pPr algn="ctr"/>
                <a:r>
                  <a:rPr lang="en-AU" dirty="0" smtClean="0">
                    <a:solidFill>
                      <a:srgbClr val="000000"/>
                    </a:solidFill>
                    <a:latin typeface="Arial - 24"/>
                  </a:rPr>
                  <a:t>Put our</a:t>
                </a:r>
              </a:p>
              <a:p>
                <a:pPr algn="ctr"/>
                <a:r>
                  <a:rPr lang="en-AU" dirty="0" smtClean="0">
                    <a:solidFill>
                      <a:srgbClr val="000000"/>
                    </a:solidFill>
                    <a:latin typeface="Arial - 24"/>
                  </a:rPr>
                  <a:t>heads here</a:t>
                </a:r>
                <a:endParaRPr lang="en-AU" dirty="0">
                  <a:solidFill>
                    <a:srgbClr val="000000"/>
                  </a:solidFill>
                  <a:latin typeface="Arial - 24"/>
                </a:endParaRPr>
              </a:p>
            </p:txBody>
          </p:sp>
        </p:grpSp>
      </p:grpSp>
      <p:sp>
        <p:nvSpPr>
          <p:cNvPr id="7" name="TextBox 6"/>
          <p:cNvSpPr txBox="1"/>
          <p:nvPr/>
        </p:nvSpPr>
        <p:spPr>
          <a:xfrm>
            <a:off x="2730500" y="381000"/>
            <a:ext cx="5740400" cy="41549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AU" sz="2100" smtClean="0">
                <a:solidFill>
                  <a:srgbClr val="FF0000"/>
                </a:solidFill>
                <a:latin typeface="Comic Sans MS - 28"/>
              </a:rPr>
              <a:t>Are you taller or shorter than...</a:t>
            </a:r>
            <a:endParaRPr lang="en-AU" sz="2100">
              <a:solidFill>
                <a:srgbClr val="FF0000"/>
              </a:solidFill>
              <a:latin typeface="Comic Sans MS - 2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54500" y="1993900"/>
            <a:ext cx="5918200" cy="31700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AU" sz="4000" dirty="0" smtClean="0">
                <a:solidFill>
                  <a:srgbClr val="FF0000"/>
                </a:solidFill>
                <a:latin typeface="Comic Sans MS - 28"/>
              </a:rPr>
              <a:t>Come and stand at the front,</a:t>
            </a:r>
          </a:p>
          <a:p>
            <a:pPr algn="ctr"/>
            <a:r>
              <a:rPr lang="en-AU" sz="4000" dirty="0" smtClean="0">
                <a:solidFill>
                  <a:srgbClr val="FF0000"/>
                </a:solidFill>
                <a:latin typeface="Comic Sans MS - 28"/>
              </a:rPr>
              <a:t>and we can find who is tallest</a:t>
            </a:r>
          </a:p>
          <a:p>
            <a:pPr algn="ctr"/>
            <a:r>
              <a:rPr lang="en-AU" sz="4000" dirty="0" smtClean="0">
                <a:solidFill>
                  <a:srgbClr val="FF0000"/>
                </a:solidFill>
                <a:latin typeface="Comic Sans MS - 28"/>
              </a:rPr>
              <a:t>and who is shortest.</a:t>
            </a:r>
            <a:endParaRPr lang="en-AU" sz="4000" dirty="0">
              <a:solidFill>
                <a:srgbClr val="FF0000"/>
              </a:solidFill>
              <a:latin typeface="Comic Sans MS - 28"/>
            </a:endParaRPr>
          </a:p>
        </p:txBody>
      </p:sp>
    </p:spTree>
    <p:extLst>
      <p:ext uri="{BB962C8B-B14F-4D97-AF65-F5344CB8AC3E}">
        <p14:creationId xmlns:p14="http://schemas.microsoft.com/office/powerpoint/2010/main" val="4243819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hlinkClick r:id="rId2"/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200" y="1397000"/>
            <a:ext cx="4757293" cy="4083431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>
        <p:nvSpPr>
          <p:cNvPr id="3" name="TextBox 2">
            <a:hlinkClick r:id="rId2"/>
          </p:cNvPr>
          <p:cNvSpPr txBox="1"/>
          <p:nvPr/>
        </p:nvSpPr>
        <p:spPr>
          <a:xfrm>
            <a:off x="279400" y="558800"/>
            <a:ext cx="5486400" cy="32316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AU" sz="1500" smtClean="0">
                <a:solidFill>
                  <a:srgbClr val="000000"/>
                </a:solidFill>
                <a:latin typeface="Times New Roman - 20"/>
              </a:rPr>
              <a:t>http://www.onlinemathlearning.com/tall-short.html</a:t>
            </a:r>
            <a:endParaRPr lang="en-AU" sz="1500">
              <a:solidFill>
                <a:srgbClr val="000000"/>
              </a:solidFill>
              <a:latin typeface="Times New Roman - 2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756400" y="2070100"/>
            <a:ext cx="2590800" cy="216982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AU" sz="2700" smtClean="0">
                <a:solidFill>
                  <a:srgbClr val="000000"/>
                </a:solidFill>
                <a:latin typeface="Arial - 36"/>
              </a:rPr>
              <a:t>Animation</a:t>
            </a:r>
          </a:p>
          <a:p>
            <a:r>
              <a:rPr lang="en-AU" sz="2700" smtClean="0">
                <a:solidFill>
                  <a:srgbClr val="000000"/>
                </a:solidFill>
                <a:latin typeface="Arial - 36"/>
              </a:rPr>
              <a:t>of</a:t>
            </a:r>
          </a:p>
          <a:p>
            <a:r>
              <a:rPr lang="en-AU" sz="2700" smtClean="0">
                <a:solidFill>
                  <a:srgbClr val="000000"/>
                </a:solidFill>
                <a:latin typeface="Arial - 36"/>
              </a:rPr>
              <a:t>Tall</a:t>
            </a:r>
          </a:p>
          <a:p>
            <a:r>
              <a:rPr lang="en-AU" sz="2700" smtClean="0">
                <a:solidFill>
                  <a:srgbClr val="000000"/>
                </a:solidFill>
                <a:latin typeface="Arial - 36"/>
              </a:rPr>
              <a:t>and </a:t>
            </a:r>
          </a:p>
          <a:p>
            <a:r>
              <a:rPr lang="en-AU" sz="2700" smtClean="0">
                <a:solidFill>
                  <a:srgbClr val="000000"/>
                </a:solidFill>
                <a:latin typeface="Arial - 36"/>
              </a:rPr>
              <a:t>Short.</a:t>
            </a:r>
            <a:endParaRPr lang="en-AU" sz="2700">
              <a:solidFill>
                <a:srgbClr val="000000"/>
              </a:solidFill>
              <a:latin typeface="Arial - 36"/>
            </a:endParaRPr>
          </a:p>
        </p:txBody>
      </p:sp>
    </p:spTree>
    <p:extLst>
      <p:ext uri="{BB962C8B-B14F-4D97-AF65-F5344CB8AC3E}">
        <p14:creationId xmlns:p14="http://schemas.microsoft.com/office/powerpoint/2010/main" val="2177835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hlinkClick r:id="rId2"/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200" y="1447800"/>
            <a:ext cx="5037963" cy="3917061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>
        <p:nvSpPr>
          <p:cNvPr id="3" name="TextBox 2">
            <a:hlinkClick r:id="rId2"/>
          </p:cNvPr>
          <p:cNvSpPr txBox="1"/>
          <p:nvPr/>
        </p:nvSpPr>
        <p:spPr>
          <a:xfrm>
            <a:off x="279400" y="558800"/>
            <a:ext cx="5461000" cy="32316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AU" sz="1500" smtClean="0">
                <a:solidFill>
                  <a:srgbClr val="000000"/>
                </a:solidFill>
                <a:latin typeface="Times New Roman - 20"/>
              </a:rPr>
              <a:t>http://www.youtube.com/watch?v=CtDBSvDbzxA</a:t>
            </a:r>
            <a:endParaRPr lang="en-AU" sz="1500">
              <a:solidFill>
                <a:srgbClr val="000000"/>
              </a:solidFill>
              <a:latin typeface="Times New Roman - 2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565900" y="1435100"/>
            <a:ext cx="2540000" cy="216982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AU" sz="2700" smtClean="0">
                <a:solidFill>
                  <a:srgbClr val="000000"/>
                </a:solidFill>
                <a:latin typeface="Arial - 36"/>
              </a:rPr>
              <a:t>Stand up</a:t>
            </a:r>
          </a:p>
          <a:p>
            <a:r>
              <a:rPr lang="en-AU" sz="2700" smtClean="0">
                <a:solidFill>
                  <a:srgbClr val="000000"/>
                </a:solidFill>
                <a:latin typeface="Arial - 36"/>
              </a:rPr>
              <a:t>and let us</a:t>
            </a:r>
          </a:p>
          <a:p>
            <a:r>
              <a:rPr lang="en-AU" sz="2700" smtClean="0">
                <a:solidFill>
                  <a:srgbClr val="000000"/>
                </a:solidFill>
                <a:latin typeface="Arial - 36"/>
              </a:rPr>
              <a:t>be</a:t>
            </a:r>
          </a:p>
          <a:p>
            <a:r>
              <a:rPr lang="en-AU" sz="2700" smtClean="0">
                <a:solidFill>
                  <a:srgbClr val="000000"/>
                </a:solidFill>
                <a:latin typeface="Arial - 36"/>
              </a:rPr>
              <a:t>tall &amp;</a:t>
            </a:r>
          </a:p>
          <a:p>
            <a:r>
              <a:rPr lang="en-AU" sz="2700" smtClean="0">
                <a:solidFill>
                  <a:srgbClr val="000000"/>
                </a:solidFill>
                <a:latin typeface="Arial - 36"/>
              </a:rPr>
              <a:t>short.</a:t>
            </a:r>
            <a:endParaRPr lang="en-AU" sz="2700">
              <a:solidFill>
                <a:srgbClr val="000000"/>
              </a:solidFill>
              <a:latin typeface="Arial - 36"/>
            </a:endParaRPr>
          </a:p>
        </p:txBody>
      </p:sp>
    </p:spTree>
    <p:extLst>
      <p:ext uri="{BB962C8B-B14F-4D97-AF65-F5344CB8AC3E}">
        <p14:creationId xmlns:p14="http://schemas.microsoft.com/office/powerpoint/2010/main" val="809788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900" y="1028700"/>
            <a:ext cx="7974965" cy="4980559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>
        <p:nvSpPr>
          <p:cNvPr id="3" name="TextBox 2"/>
          <p:cNvSpPr txBox="1"/>
          <p:nvPr/>
        </p:nvSpPr>
        <p:spPr>
          <a:xfrm>
            <a:off x="1993900" y="279400"/>
            <a:ext cx="5232400" cy="41549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AU" sz="2100" smtClean="0">
                <a:solidFill>
                  <a:srgbClr val="FF0000"/>
                </a:solidFill>
                <a:latin typeface="Comic Sans MS - 28"/>
              </a:rPr>
              <a:t>How tall are our pop heroes?</a:t>
            </a:r>
            <a:endParaRPr lang="en-AU" sz="2100">
              <a:solidFill>
                <a:srgbClr val="FF0000"/>
              </a:solidFill>
              <a:latin typeface="Comic Sans MS - 28"/>
            </a:endParaRPr>
          </a:p>
        </p:txBody>
      </p:sp>
    </p:spTree>
    <p:extLst>
      <p:ext uri="{BB962C8B-B14F-4D97-AF65-F5344CB8AC3E}">
        <p14:creationId xmlns:p14="http://schemas.microsoft.com/office/powerpoint/2010/main" val="1749673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6400" y="838200"/>
            <a:ext cx="2074799" cy="4922901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3" name="Picture 2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1200" y="25400"/>
            <a:ext cx="1920875" cy="5762625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4" name="Picture 3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8800" y="1663700"/>
            <a:ext cx="1963293" cy="4183507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5" name="Picture 4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100" y="1155700"/>
            <a:ext cx="1566037" cy="4582287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>
        <p:nvSpPr>
          <p:cNvPr id="6" name="TextBox 5"/>
          <p:cNvSpPr txBox="1"/>
          <p:nvPr/>
        </p:nvSpPr>
        <p:spPr>
          <a:xfrm>
            <a:off x="1016000" y="63500"/>
            <a:ext cx="5054600" cy="64633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AU" sz="3600" smtClean="0">
                <a:solidFill>
                  <a:srgbClr val="3CB371"/>
                </a:solidFill>
                <a:latin typeface="Arial - 48"/>
              </a:rPr>
              <a:t>Circle the </a:t>
            </a:r>
            <a:r>
              <a:rPr lang="en-AU" sz="3600" smtClean="0">
                <a:solidFill>
                  <a:srgbClr val="0000FF"/>
                </a:solidFill>
                <a:latin typeface="Arial - 48"/>
              </a:rPr>
              <a:t>tall</a:t>
            </a:r>
            <a:r>
              <a:rPr lang="en-AU" sz="3600" smtClean="0">
                <a:solidFill>
                  <a:srgbClr val="3CB371"/>
                </a:solidFill>
                <a:latin typeface="Arial - 48"/>
              </a:rPr>
              <a:t>est</a:t>
            </a:r>
            <a:endParaRPr lang="en-AU" sz="3600">
              <a:solidFill>
                <a:srgbClr val="3CB371"/>
              </a:solidFill>
              <a:latin typeface="Arial - 48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221234" y="5812790"/>
            <a:ext cx="9814814" cy="0"/>
          </a:xfrm>
          <a:prstGeom prst="line">
            <a:avLst/>
          </a:prstGeom>
          <a:ln w="190500" cap="flat" cmpd="sng" algn="ctr">
            <a:solidFill>
              <a:srgbClr val="FF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4647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6400" y="838200"/>
            <a:ext cx="2074799" cy="4922901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3" name="Picture 2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1200" y="25400"/>
            <a:ext cx="1920875" cy="5762625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4" name="Picture 3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8800" y="1663700"/>
            <a:ext cx="1963293" cy="4183507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5" name="Picture 4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100" y="1155700"/>
            <a:ext cx="1566037" cy="4582287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cxnSp>
        <p:nvCxnSpPr>
          <p:cNvPr id="6" name="Straight Connector 5"/>
          <p:cNvCxnSpPr/>
          <p:nvPr/>
        </p:nvCxnSpPr>
        <p:spPr>
          <a:xfrm>
            <a:off x="221234" y="5812790"/>
            <a:ext cx="9814814" cy="0"/>
          </a:xfrm>
          <a:prstGeom prst="line">
            <a:avLst/>
          </a:prstGeom>
          <a:ln w="190500" cap="flat" cmpd="sng" algn="ctr">
            <a:solidFill>
              <a:srgbClr val="FF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330200" y="12700"/>
            <a:ext cx="5664200" cy="64633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AU" sz="3600" smtClean="0">
                <a:solidFill>
                  <a:srgbClr val="3CB371"/>
                </a:solidFill>
                <a:latin typeface="Arial - 48"/>
              </a:rPr>
              <a:t>Circle the </a:t>
            </a:r>
            <a:r>
              <a:rPr lang="en-AU" sz="3600" smtClean="0">
                <a:solidFill>
                  <a:srgbClr val="FF0000"/>
                </a:solidFill>
                <a:latin typeface="Arial - 48"/>
              </a:rPr>
              <a:t>short</a:t>
            </a:r>
            <a:r>
              <a:rPr lang="en-AU" sz="3600" smtClean="0">
                <a:solidFill>
                  <a:srgbClr val="3CB371"/>
                </a:solidFill>
                <a:latin typeface="Arial - 48"/>
              </a:rPr>
              <a:t>est</a:t>
            </a:r>
            <a:endParaRPr lang="en-AU" sz="3600">
              <a:solidFill>
                <a:srgbClr val="3CB371"/>
              </a:solidFill>
              <a:latin typeface="Arial - 48"/>
            </a:endParaRPr>
          </a:p>
        </p:txBody>
      </p:sp>
    </p:spTree>
    <p:extLst>
      <p:ext uri="{BB962C8B-B14F-4D97-AF65-F5344CB8AC3E}">
        <p14:creationId xmlns:p14="http://schemas.microsoft.com/office/powerpoint/2010/main" val="3487460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0800" y="279400"/>
            <a:ext cx="2004441" cy="5437759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3" name="Picture 2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800" y="812800"/>
            <a:ext cx="1685925" cy="4930775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4" name="Picture 3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0200" y="812800"/>
            <a:ext cx="1786636" cy="4895088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5" name="Picture 4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00" y="1219200"/>
            <a:ext cx="1650365" cy="4496435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>
        <p:nvSpPr>
          <p:cNvPr id="6" name="TextBox 5"/>
          <p:cNvSpPr txBox="1"/>
          <p:nvPr/>
        </p:nvSpPr>
        <p:spPr>
          <a:xfrm>
            <a:off x="4356100" y="127000"/>
            <a:ext cx="5664200" cy="64633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AU" sz="3600" smtClean="0">
                <a:solidFill>
                  <a:srgbClr val="3CB371"/>
                </a:solidFill>
                <a:latin typeface="Arial - 48"/>
              </a:rPr>
              <a:t>Circle the </a:t>
            </a:r>
            <a:r>
              <a:rPr lang="en-AU" sz="3600" smtClean="0">
                <a:solidFill>
                  <a:srgbClr val="FF0000"/>
                </a:solidFill>
                <a:latin typeface="Arial - 48"/>
              </a:rPr>
              <a:t>short</a:t>
            </a:r>
            <a:r>
              <a:rPr lang="en-AU" sz="3600" smtClean="0">
                <a:solidFill>
                  <a:srgbClr val="3CB371"/>
                </a:solidFill>
                <a:latin typeface="Arial - 48"/>
              </a:rPr>
              <a:t>est</a:t>
            </a:r>
            <a:endParaRPr lang="en-AU" sz="3600">
              <a:solidFill>
                <a:srgbClr val="3CB371"/>
              </a:solidFill>
              <a:latin typeface="Arial - 48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94234" y="5761990"/>
            <a:ext cx="9814814" cy="0"/>
          </a:xfrm>
          <a:prstGeom prst="line">
            <a:avLst/>
          </a:prstGeom>
          <a:ln w="190500" cap="flat" cmpd="sng" algn="ctr">
            <a:solidFill>
              <a:srgbClr val="FF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06676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8.1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&quot;/&gt;&lt;property id=&quot;20307&quot; value=&quot;256&quot;/&gt;&lt;/object&gt;&lt;object type=&quot;3&quot; unique_id=&quot;10005&quot;&gt;&lt;property id=&quot;20148&quot; value=&quot;5&quot;/&gt;&lt;property id=&quot;20300&quot; value=&quot;Slide 2&quot;/&gt;&lt;property id=&quot;20307&quot; value=&quot;257&quot;/&gt;&lt;/object&gt;&lt;object type=&quot;3&quot; unique_id=&quot;10006&quot;&gt;&lt;property id=&quot;20148&quot; value=&quot;5&quot;/&gt;&lt;property id=&quot;20300&quot; value=&quot;Slide 3&quot;/&gt;&lt;property id=&quot;20307&quot; value=&quot;258&quot;/&gt;&lt;/object&gt;&lt;object type=&quot;3&quot; unique_id=&quot;10007&quot;&gt;&lt;property id=&quot;20148&quot; value=&quot;5&quot;/&gt;&lt;property id=&quot;20300&quot; value=&quot;Slide 4&quot;/&gt;&lt;property id=&quot;20307&quot; value=&quot;259&quot;/&gt;&lt;/object&gt;&lt;object type=&quot;3&quot; unique_id=&quot;10008&quot;&gt;&lt;property id=&quot;20148&quot; value=&quot;5&quot;/&gt;&lt;property id=&quot;20300&quot; value=&quot;Slide 5&quot;/&gt;&lt;property id=&quot;20307&quot; value=&quot;260&quot;/&gt;&lt;/object&gt;&lt;object type=&quot;3&quot; unique_id=&quot;10009&quot;&gt;&lt;property id=&quot;20148&quot; value=&quot;5&quot;/&gt;&lt;property id=&quot;20300&quot; value=&quot;Slide 6&quot;/&gt;&lt;property id=&quot;20307&quot; value=&quot;261&quot;/&gt;&lt;/object&gt;&lt;object type=&quot;3&quot; unique_id=&quot;10010&quot;&gt;&lt;property id=&quot;20148&quot; value=&quot;5&quot;/&gt;&lt;property id=&quot;20300&quot; value=&quot;Slide 7&quot;/&gt;&lt;property id=&quot;20307&quot; value=&quot;262&quot;/&gt;&lt;/object&gt;&lt;object type=&quot;3&quot; unique_id=&quot;10011&quot;&gt;&lt;property id=&quot;20148&quot; value=&quot;5&quot;/&gt;&lt;property id=&quot;20300&quot; value=&quot;Slide 8&quot;/&gt;&lt;property id=&quot;20307&quot; value=&quot;263&quot;/&gt;&lt;/object&gt;&lt;object type=&quot;3&quot; unique_id=&quot;10012&quot;&gt;&lt;property id=&quot;20148&quot; value=&quot;5&quot;/&gt;&lt;property id=&quot;20300&quot; value=&quot;Slide 9&quot;/&gt;&lt;property id=&quot;20307&quot; value=&quot;264&quot;/&gt;&lt;/object&gt;&lt;object type=&quot;3&quot; unique_id=&quot;10013&quot;&gt;&lt;property id=&quot;20148&quot; value=&quot;5&quot;/&gt;&lt;property id=&quot;20300&quot; value=&quot;Slide 10&quot;/&gt;&lt;property id=&quot;20307&quot; value=&quot;265&quot;/&gt;&lt;/object&gt;&lt;object type=&quot;3&quot; unique_id=&quot;10014&quot;&gt;&lt;property id=&quot;20148&quot; value=&quot;5&quot;/&gt;&lt;property id=&quot;20300&quot; value=&quot;Slide 11&quot;/&gt;&lt;property id=&quot;20307&quot; value=&quot;266&quot;/&gt;&lt;/object&gt;&lt;object type=&quot;3&quot; unique_id=&quot;10015&quot;&gt;&lt;property id=&quot;20148&quot; value=&quot;5&quot;/&gt;&lt;property id=&quot;20300&quot; value=&quot;Slide 12&quot;/&gt;&lt;property id=&quot;20307&quot; value=&quot;267&quot;/&gt;&lt;/object&gt;&lt;object type=&quot;3&quot; unique_id=&quot;10016&quot;&gt;&lt;property id=&quot;20148&quot; value=&quot;5&quot;/&gt;&lt;property id=&quot;20300&quot; value=&quot;Slide 13&quot;/&gt;&lt;property id=&quot;20307&quot; value=&quot;268&quot;/&gt;&lt;/object&gt;&lt;object type=&quot;3&quot; unique_id=&quot;10017&quot;&gt;&lt;property id=&quot;20148&quot; value=&quot;5&quot;/&gt;&lt;property id=&quot;20300&quot; value=&quot;Slide 14&quot;/&gt;&lt;property id=&quot;20307&quot; value=&quot;269&quot;/&gt;&lt;/object&gt;&lt;object type=&quot;3&quot; unique_id=&quot;10018&quot;&gt;&lt;property id=&quot;20148&quot; value=&quot;5&quot;/&gt;&lt;property id=&quot;20300&quot; value=&quot;Slide 15&quot;/&gt;&lt;property id=&quot;20307&quot; value=&quot;270&quot;/&gt;&lt;/object&gt;&lt;object type=&quot;3&quot; unique_id=&quot;10019&quot;&gt;&lt;property id=&quot;20148&quot; value=&quot;5&quot;/&gt;&lt;property id=&quot;20300&quot; value=&quot;Slide 16&quot;/&gt;&lt;property id=&quot;20307&quot; value=&quot;271&quot;/&gt;&lt;/object&gt;&lt;object type=&quot;3&quot; unique_id=&quot;10020&quot;&gt;&lt;property id=&quot;20148&quot; value=&quot;5&quot;/&gt;&lt;property id=&quot;20300&quot; value=&quot;Slide 17&quot;/&gt;&lt;property id=&quot;20307&quot; value=&quot;272&quot;/&gt;&lt;/object&gt;&lt;object type=&quot;3&quot; unique_id=&quot;10021&quot;&gt;&lt;property id=&quot;20148&quot; value=&quot;5&quot;/&gt;&lt;property id=&quot;20300&quot; value=&quot;Slide 18&quot;/&gt;&lt;property id=&quot;20307&quot; value=&quot;273&quot;/&gt;&lt;/object&gt;&lt;object type=&quot;3&quot; unique_id=&quot;10022&quot;&gt;&lt;property id=&quot;20148&quot; value=&quot;5&quot;/&gt;&lt;property id=&quot;20300&quot; value=&quot;Slide 19&quot;/&gt;&lt;property id=&quot;20307&quot; value=&quot;274&quot;/&gt;&lt;/object&gt;&lt;object type=&quot;3&quot; unique_id=&quot;10023&quot;&gt;&lt;property id=&quot;20148&quot; value=&quot;5&quot;/&gt;&lt;property id=&quot;20300&quot; value=&quot;Slide 20&quot;/&gt;&lt;property id=&quot;20307&quot; value=&quot;275&quot;/&gt;&lt;/object&gt;&lt;object type=&quot;3&quot; unique_id=&quot;10024&quot;&gt;&lt;property id=&quot;20148&quot; value=&quot;5&quot;/&gt;&lt;property id=&quot;20300&quot; value=&quot;Slide 21&quot;/&gt;&lt;property id=&quot;20307&quot; value=&quot;276&quot;/&gt;&lt;/object&gt;&lt;object type=&quot;3&quot; unique_id=&quot;10025&quot;&gt;&lt;property id=&quot;20148&quot; value=&quot;5&quot;/&gt;&lt;property id=&quot;20300&quot; value=&quot;Slide 22&quot;/&gt;&lt;property id=&quot;20307&quot; value=&quot;277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209</Words>
  <Application>Microsoft Office PowerPoint</Application>
  <PresentationFormat>Custom</PresentationFormat>
  <Paragraphs>58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33" baseType="lpstr">
      <vt:lpstr>Arial</vt:lpstr>
      <vt:lpstr>Calibri</vt:lpstr>
      <vt:lpstr>Arial - 36</vt:lpstr>
      <vt:lpstr>Comic Sans MS - 72</vt:lpstr>
      <vt:lpstr>Times New Roman - 20</vt:lpstr>
      <vt:lpstr>Arial - 24</vt:lpstr>
      <vt:lpstr>Calibri - 48</vt:lpstr>
      <vt:lpstr>Arial - 48</vt:lpstr>
      <vt:lpstr>Comic Sans MS - 28</vt:lpstr>
      <vt:lpstr>Comic Sans MS - 48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NSW, Department of Education and Training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Earp, Penelope</dc:creator>
  <cp:lastModifiedBy>Earp, Penelope</cp:lastModifiedBy>
  <cp:revision>4</cp:revision>
  <dcterms:created xsi:type="dcterms:W3CDTF">2014-05-06T09:44:10Z</dcterms:created>
  <dcterms:modified xsi:type="dcterms:W3CDTF">2014-05-06T09:52:44Z</dcterms:modified>
</cp:coreProperties>
</file>