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2" r:id="rId6"/>
    <p:sldId id="260" r:id="rId7"/>
  </p:sldIdLst>
  <p:sldSz cx="9144000" cy="6858000" type="screen4x3"/>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816D221-996B-4570-9AB1-1A46CBB0475C}" type="datetimeFigureOut">
              <a:rPr lang="en-AU" smtClean="0"/>
              <a:t>7/05/2014</a:t>
            </a:fld>
            <a:endParaRPr lang="en-AU"/>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AU"/>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D366311-5CCB-4581-AB71-F9211C9429B1}"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FD366311-5CCB-4581-AB71-F9211C9429B1}"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FD366311-5CCB-4581-AB71-F9211C9429B1}"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FD366311-5CCB-4581-AB71-F9211C9429B1}" type="slidenum">
              <a:rPr lang="en-AU" smtClean="0"/>
              <a:t>‹#›</a:t>
            </a:fld>
            <a:endParaRPr lang="en-AU"/>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FD366311-5CCB-4581-AB71-F9211C9429B1}" type="slidenum">
              <a:rPr lang="en-AU" smtClean="0"/>
              <a:t>‹#›</a:t>
            </a:fld>
            <a:endParaRPr lang="en-AU"/>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FD366311-5CCB-4581-AB71-F9211C9429B1}" type="slidenum">
              <a:rPr lang="en-AU" smtClean="0"/>
              <a:t>‹#›</a:t>
            </a:fld>
            <a:endParaRPr lang="en-AU"/>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8" name="Footer Placeholder 7"/>
          <p:cNvSpPr>
            <a:spLocks noGrp="1"/>
          </p:cNvSpPr>
          <p:nvPr>
            <p:ph type="ftr" sz="quarter" idx="11"/>
          </p:nvPr>
        </p:nvSpPr>
        <p:spPr/>
        <p:txBody>
          <a:bodyPr/>
          <a:lstStyle>
            <a:extLst/>
          </a:lstStyle>
          <a:p>
            <a:endParaRPr lang="en-AU"/>
          </a:p>
        </p:txBody>
      </p:sp>
      <p:sp>
        <p:nvSpPr>
          <p:cNvPr id="9" name="Slide Number Placeholder 8"/>
          <p:cNvSpPr>
            <a:spLocks noGrp="1"/>
          </p:cNvSpPr>
          <p:nvPr>
            <p:ph type="sldNum" sz="quarter" idx="12"/>
          </p:nvPr>
        </p:nvSpPr>
        <p:spPr/>
        <p:txBody>
          <a:bodyPr/>
          <a:lstStyle>
            <a:extLst/>
          </a:lstStyle>
          <a:p>
            <a:fld id="{FD366311-5CCB-4581-AB71-F9211C9429B1}" type="slidenum">
              <a:rPr lang="en-AU" smtClean="0"/>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4" name="Footer Placeholder 3"/>
          <p:cNvSpPr>
            <a:spLocks noGrp="1"/>
          </p:cNvSpPr>
          <p:nvPr>
            <p:ph type="ftr" sz="quarter" idx="11"/>
          </p:nvPr>
        </p:nvSpPr>
        <p:spPr/>
        <p:txBody>
          <a:bodyPr/>
          <a:lstStyle>
            <a:extLst/>
          </a:lstStyle>
          <a:p>
            <a:endParaRPr lang="en-AU"/>
          </a:p>
        </p:txBody>
      </p:sp>
      <p:sp>
        <p:nvSpPr>
          <p:cNvPr id="5" name="Slide Number Placeholder 4"/>
          <p:cNvSpPr>
            <a:spLocks noGrp="1"/>
          </p:cNvSpPr>
          <p:nvPr>
            <p:ph type="sldNum" sz="quarter" idx="12"/>
          </p:nvPr>
        </p:nvSpPr>
        <p:spPr/>
        <p:txBody>
          <a:bodyPr/>
          <a:lstStyle>
            <a:extLst/>
          </a:lstStyle>
          <a:p>
            <a:fld id="{FD366311-5CCB-4581-AB71-F9211C9429B1}" type="slidenum">
              <a:rPr lang="en-AU" smtClean="0"/>
              <a:t>‹#›</a:t>
            </a:fld>
            <a:endParaRPr lang="en-AU"/>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816D221-996B-4570-9AB1-1A46CBB0475C}" type="datetimeFigureOut">
              <a:rPr lang="en-AU" smtClean="0"/>
              <a:t>7/05/2014</a:t>
            </a:fld>
            <a:endParaRPr lang="en-AU"/>
          </a:p>
        </p:txBody>
      </p:sp>
      <p:sp>
        <p:nvSpPr>
          <p:cNvPr id="3" name="Footer Placeholder 2"/>
          <p:cNvSpPr>
            <a:spLocks noGrp="1"/>
          </p:cNvSpPr>
          <p:nvPr>
            <p:ph type="ftr" sz="quarter" idx="11"/>
          </p:nvPr>
        </p:nvSpPr>
        <p:spPr/>
        <p:txBody>
          <a:bodyPr/>
          <a:lstStyle>
            <a:extLst/>
          </a:lstStyle>
          <a:p>
            <a:endParaRPr lang="en-AU"/>
          </a:p>
        </p:txBody>
      </p:sp>
      <p:sp>
        <p:nvSpPr>
          <p:cNvPr id="4" name="Slide Number Placeholder 3"/>
          <p:cNvSpPr>
            <a:spLocks noGrp="1"/>
          </p:cNvSpPr>
          <p:nvPr>
            <p:ph type="sldNum" sz="quarter" idx="12"/>
          </p:nvPr>
        </p:nvSpPr>
        <p:spPr/>
        <p:txBody>
          <a:bodyPr/>
          <a:lstStyle>
            <a:extLst/>
          </a:lstStyle>
          <a:p>
            <a:fld id="{FD366311-5CCB-4581-AB71-F9211C9429B1}"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816D221-996B-4570-9AB1-1A46CBB0475C}" type="datetimeFigureOut">
              <a:rPr lang="en-AU" smtClean="0"/>
              <a:t>7/05/2014</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FD366311-5CCB-4581-AB71-F9211C9429B1}" type="slidenum">
              <a:rPr lang="en-AU" smtClean="0"/>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816D221-996B-4570-9AB1-1A46CBB0475C}" type="datetimeFigureOut">
              <a:rPr lang="en-AU" smtClean="0"/>
              <a:t>7/05/2014</a:t>
            </a:fld>
            <a:endParaRPr lang="en-AU"/>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AU"/>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D366311-5CCB-4581-AB71-F9211C9429B1}" type="slidenum">
              <a:rPr lang="en-AU" smtClean="0"/>
              <a:t>‹#›</a:t>
            </a:fld>
            <a:endParaRPr lang="en-AU"/>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816D221-996B-4570-9AB1-1A46CBB0475C}" type="datetimeFigureOut">
              <a:rPr lang="en-AU" smtClean="0"/>
              <a:t>7/05/2014</a:t>
            </a:fld>
            <a:endParaRPr lang="en-AU"/>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AU"/>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D366311-5CCB-4581-AB71-F9211C9429B1}"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janefarrall.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janefarrall.com/html/guidedownload.html"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janefarrall.com/making-up-a-guided-reading-pack/"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ESES project - Literacy</a:t>
            </a:r>
            <a:endParaRPr lang="en-AU" dirty="0"/>
          </a:p>
        </p:txBody>
      </p:sp>
      <p:sp>
        <p:nvSpPr>
          <p:cNvPr id="3" name="Subtitle 2"/>
          <p:cNvSpPr>
            <a:spLocks noGrp="1"/>
          </p:cNvSpPr>
          <p:nvPr>
            <p:ph type="subTitle" idx="1"/>
          </p:nvPr>
        </p:nvSpPr>
        <p:spPr/>
        <p:txBody>
          <a:bodyPr>
            <a:normAutofit/>
          </a:bodyPr>
          <a:lstStyle/>
          <a:p>
            <a:r>
              <a:rPr lang="en-AU" dirty="0" smtClean="0"/>
              <a:t>An example of how we can use GUIDED READING RESOURCES in a Classroom setting</a:t>
            </a:r>
            <a:endParaRPr lang="en-AU" dirty="0"/>
          </a:p>
        </p:txBody>
      </p:sp>
    </p:spTree>
    <p:extLst>
      <p:ext uri="{BB962C8B-B14F-4D97-AF65-F5344CB8AC3E}">
        <p14:creationId xmlns:p14="http://schemas.microsoft.com/office/powerpoint/2010/main" val="16456325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268760"/>
            <a:ext cx="7520940" cy="5112568"/>
          </a:xfrm>
        </p:spPr>
        <p:txBody>
          <a:bodyPr>
            <a:noAutofit/>
          </a:bodyPr>
          <a:lstStyle/>
          <a:p>
            <a:pPr algn="ctr"/>
            <a:r>
              <a:rPr lang="en-AU" sz="1800" b="0" dirty="0" smtClean="0"/>
              <a:t>There are a number of excellent Internet sites that provide YOU with ready made and or easy adjusted literacy resources for class teachers to use.</a:t>
            </a:r>
          </a:p>
          <a:p>
            <a:pPr algn="ctr"/>
            <a:r>
              <a:rPr lang="en-AU" sz="1800" dirty="0" smtClean="0"/>
              <a:t>One such website is from Jane </a:t>
            </a:r>
            <a:r>
              <a:rPr lang="en-AU" sz="1800" dirty="0" err="1" smtClean="0"/>
              <a:t>Farrall</a:t>
            </a:r>
            <a:r>
              <a:rPr lang="en-AU" sz="1800" dirty="0" smtClean="0"/>
              <a:t>. Jane is a </a:t>
            </a:r>
            <a:r>
              <a:rPr lang="en-AU" sz="1800" dirty="0"/>
              <a:t>Speech Pathologist and </a:t>
            </a:r>
            <a:r>
              <a:rPr lang="en-AU" sz="1800" dirty="0" smtClean="0"/>
              <a:t>consultant</a:t>
            </a:r>
          </a:p>
          <a:p>
            <a:pPr algn="ctr"/>
            <a:endParaRPr lang="en-AU" sz="1800" dirty="0" smtClean="0"/>
          </a:p>
          <a:p>
            <a:pPr algn="ctr"/>
            <a:r>
              <a:rPr lang="en-AU" sz="1800" dirty="0">
                <a:hlinkClick r:id="rId2"/>
              </a:rPr>
              <a:t>http://www.janefarrall.com</a:t>
            </a:r>
            <a:r>
              <a:rPr lang="en-AU" sz="1800" dirty="0" smtClean="0">
                <a:hlinkClick r:id="rId2"/>
              </a:rPr>
              <a:t>/</a:t>
            </a:r>
            <a:endParaRPr lang="en-AU" sz="1800" dirty="0" smtClean="0"/>
          </a:p>
          <a:p>
            <a:pPr algn="ctr"/>
            <a:endParaRPr lang="en-AU" sz="1800" dirty="0"/>
          </a:p>
          <a:p>
            <a:pPr algn="ctr"/>
            <a:r>
              <a:rPr lang="en-AU" sz="1800" b="0" dirty="0" smtClean="0"/>
              <a:t> Jane </a:t>
            </a:r>
            <a:r>
              <a:rPr lang="en-AU" sz="1800" b="0" dirty="0"/>
              <a:t>has been working in the disability and assistive technology field for over 20 years. She has extensive practical experience in both Augmentative and Alternative Communication (AAC) and in teaching children and adults with disabilities to acquire literacy</a:t>
            </a:r>
            <a:r>
              <a:rPr lang="en-AU" sz="1800" b="0" dirty="0" smtClean="0"/>
              <a:t>.</a:t>
            </a:r>
          </a:p>
          <a:p>
            <a:pPr algn="ctr"/>
            <a:r>
              <a:rPr lang="en-AU" sz="1800" b="0" dirty="0" smtClean="0"/>
              <a:t>Jane uses the Four Blocks Program</a:t>
            </a:r>
          </a:p>
          <a:p>
            <a:pPr marL="109728" indent="0" algn="ctr">
              <a:buNone/>
            </a:pPr>
            <a:endParaRPr lang="en-AU" sz="1800" b="0" dirty="0" smtClean="0"/>
          </a:p>
        </p:txBody>
      </p:sp>
      <p:sp>
        <p:nvSpPr>
          <p:cNvPr id="2" name="Title 1"/>
          <p:cNvSpPr>
            <a:spLocks noGrp="1"/>
          </p:cNvSpPr>
          <p:nvPr>
            <p:ph type="title"/>
          </p:nvPr>
        </p:nvSpPr>
        <p:spPr/>
        <p:txBody>
          <a:bodyPr>
            <a:normAutofit/>
          </a:bodyPr>
          <a:lstStyle/>
          <a:p>
            <a:pPr algn="ctr"/>
            <a:r>
              <a:rPr lang="en-AU" sz="3200" dirty="0" smtClean="0"/>
              <a:t>Using the internet to find resources</a:t>
            </a:r>
            <a:endParaRPr lang="en-AU" sz="3200" dirty="0"/>
          </a:p>
        </p:txBody>
      </p:sp>
    </p:spTree>
    <p:extLst>
      <p:ext uri="{BB962C8B-B14F-4D97-AF65-F5344CB8AC3E}">
        <p14:creationId xmlns:p14="http://schemas.microsoft.com/office/powerpoint/2010/main" val="1771672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481328"/>
            <a:ext cx="8784976" cy="4525963"/>
          </a:xfrm>
        </p:spPr>
        <p:txBody>
          <a:bodyPr>
            <a:normAutofit/>
          </a:bodyPr>
          <a:lstStyle/>
          <a:p>
            <a:r>
              <a:rPr lang="en-AU" sz="1800" dirty="0" smtClean="0"/>
              <a:t>It is worth your time to google search ‘</a:t>
            </a:r>
            <a:r>
              <a:rPr lang="en-AU" sz="1800" dirty="0"/>
              <a:t>J</a:t>
            </a:r>
            <a:r>
              <a:rPr lang="en-AU" sz="1800" dirty="0" smtClean="0"/>
              <a:t>ane </a:t>
            </a:r>
            <a:r>
              <a:rPr lang="en-AU" sz="1800" dirty="0" err="1"/>
              <a:t>F</a:t>
            </a:r>
            <a:r>
              <a:rPr lang="en-AU" sz="1800" dirty="0" err="1" smtClean="0"/>
              <a:t>arrall</a:t>
            </a:r>
            <a:r>
              <a:rPr lang="en-AU" sz="1800" dirty="0" smtClean="0"/>
              <a:t>’ as she provides lots of practical information for you to use in relation to Guided Reading within your classrooms.</a:t>
            </a:r>
          </a:p>
          <a:p>
            <a:pPr marL="109728" indent="0">
              <a:buNone/>
            </a:pPr>
            <a:endParaRPr lang="en-AU" sz="1800" dirty="0" smtClean="0"/>
          </a:p>
          <a:p>
            <a:r>
              <a:rPr lang="en-AU" sz="1800" dirty="0" smtClean="0"/>
              <a:t>Once you go onto this site </a:t>
            </a:r>
            <a:r>
              <a:rPr lang="en-AU" sz="1800" dirty="0" smtClean="0">
                <a:hlinkClick r:id="rId2"/>
              </a:rPr>
              <a:t>http</a:t>
            </a:r>
            <a:r>
              <a:rPr lang="en-AU" sz="1800" dirty="0">
                <a:hlinkClick r:id="rId2"/>
              </a:rPr>
              <a:t>://</a:t>
            </a:r>
            <a:r>
              <a:rPr lang="en-AU" sz="1800" dirty="0" smtClean="0">
                <a:hlinkClick r:id="rId2"/>
              </a:rPr>
              <a:t>www.janefarrall.com/html/guidedownload.html</a:t>
            </a:r>
            <a:r>
              <a:rPr lang="en-AU" sz="1800" dirty="0" smtClean="0"/>
              <a:t> - you will find a small number of books with a range of resources to download.</a:t>
            </a:r>
          </a:p>
          <a:p>
            <a:endParaRPr lang="en-AU" sz="1800" dirty="0" smtClean="0"/>
          </a:p>
          <a:p>
            <a:pPr marL="109728" indent="0">
              <a:buNone/>
            </a:pPr>
            <a:endParaRPr lang="en-AU" sz="1800" dirty="0"/>
          </a:p>
        </p:txBody>
      </p:sp>
      <p:sp>
        <p:nvSpPr>
          <p:cNvPr id="2" name="Title 1"/>
          <p:cNvSpPr>
            <a:spLocks noGrp="1"/>
          </p:cNvSpPr>
          <p:nvPr>
            <p:ph type="title"/>
          </p:nvPr>
        </p:nvSpPr>
        <p:spPr/>
        <p:txBody>
          <a:bodyPr>
            <a:normAutofit fontScale="90000"/>
          </a:bodyPr>
          <a:lstStyle/>
          <a:p>
            <a:r>
              <a:rPr lang="en-AU" dirty="0" smtClean="0"/>
              <a:t>How we use these guided reading packs from </a:t>
            </a:r>
            <a:r>
              <a:rPr lang="en-AU" dirty="0"/>
              <a:t>J</a:t>
            </a:r>
            <a:r>
              <a:rPr lang="en-AU" dirty="0" smtClean="0"/>
              <a:t>ane </a:t>
            </a:r>
            <a:r>
              <a:rPr lang="en-AU" dirty="0" err="1" smtClean="0"/>
              <a:t>Farrall’s</a:t>
            </a:r>
            <a:r>
              <a:rPr lang="en-AU" dirty="0" smtClean="0"/>
              <a:t> website</a:t>
            </a:r>
            <a:endParaRPr lang="en-AU"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501008"/>
            <a:ext cx="3705809"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15141"/>
          <a:stretch/>
        </p:blipFill>
        <p:spPr bwMode="auto">
          <a:xfrm>
            <a:off x="4821425" y="3861048"/>
            <a:ext cx="3808584" cy="2656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2458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1490" y="109433"/>
            <a:ext cx="4967014" cy="6631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p:cNvSpPr txBox="1">
            <a:spLocks/>
          </p:cNvSpPr>
          <p:nvPr/>
        </p:nvSpPr>
        <p:spPr>
          <a:xfrm>
            <a:off x="457200" y="548680"/>
            <a:ext cx="3898776" cy="5400600"/>
          </a:xfrm>
          <a:prstGeom prst="rect">
            <a:avLst/>
          </a:prstGeom>
        </p:spPr>
        <p:txBody>
          <a:bodyPr>
            <a:normAutofit lnSpcReduction="1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AU" sz="1800" dirty="0" smtClean="0"/>
              <a:t>Jane also provides a written Literacy plan for the week which includes the four areas of literacy including;</a:t>
            </a:r>
          </a:p>
          <a:p>
            <a:pPr>
              <a:buFont typeface="Wingdings" panose="05000000000000000000" pitchFamily="2" charset="2"/>
              <a:buChar char="§"/>
            </a:pPr>
            <a:r>
              <a:rPr lang="en-AU" sz="1800" dirty="0" smtClean="0"/>
              <a:t>Guided Reading</a:t>
            </a:r>
          </a:p>
          <a:p>
            <a:pPr>
              <a:buFont typeface="Wingdings" panose="05000000000000000000" pitchFamily="2" charset="2"/>
              <a:buChar char="§"/>
            </a:pPr>
            <a:r>
              <a:rPr lang="en-AU" sz="1800" dirty="0" smtClean="0"/>
              <a:t>Writing Tasks</a:t>
            </a:r>
          </a:p>
          <a:p>
            <a:pPr>
              <a:buFont typeface="Wingdings" panose="05000000000000000000" pitchFamily="2" charset="2"/>
              <a:buChar char="§"/>
            </a:pPr>
            <a:r>
              <a:rPr lang="en-AU" sz="1800" dirty="0" smtClean="0"/>
              <a:t>Self Selected Reading</a:t>
            </a:r>
          </a:p>
          <a:p>
            <a:pPr>
              <a:buFont typeface="Wingdings" panose="05000000000000000000" pitchFamily="2" charset="2"/>
              <a:buChar char="§"/>
            </a:pPr>
            <a:r>
              <a:rPr lang="en-AU" sz="1800" dirty="0" smtClean="0"/>
              <a:t>Working with Words</a:t>
            </a:r>
          </a:p>
          <a:p>
            <a:pPr>
              <a:buFont typeface="Wingdings" panose="05000000000000000000" pitchFamily="2" charset="2"/>
              <a:buChar char="§"/>
            </a:pPr>
            <a:endParaRPr lang="en-AU" sz="1800" dirty="0"/>
          </a:p>
          <a:p>
            <a:pPr>
              <a:buFont typeface="Wingdings" panose="05000000000000000000" pitchFamily="2" charset="2"/>
              <a:buChar char="§"/>
            </a:pPr>
            <a:r>
              <a:rPr lang="en-AU" sz="1800" dirty="0" smtClean="0"/>
              <a:t>Here is an example of a SIMPLE program that can be easily followed or adapted to suit a student or a class group.</a:t>
            </a:r>
          </a:p>
          <a:p>
            <a:pPr>
              <a:buFont typeface="Wingdings" panose="05000000000000000000" pitchFamily="2" charset="2"/>
              <a:buChar char="§"/>
            </a:pPr>
            <a:r>
              <a:rPr lang="en-AU" sz="1800" dirty="0" smtClean="0"/>
              <a:t>Many of our classes have used these literacy plans but have adapted them to suit the needs and ability of their students.</a:t>
            </a:r>
          </a:p>
          <a:p>
            <a:pPr marL="109728" indent="0">
              <a:buFont typeface="Wingdings 3"/>
              <a:buNone/>
            </a:pPr>
            <a:endParaRPr lang="en-AU" sz="1800" dirty="0"/>
          </a:p>
        </p:txBody>
      </p:sp>
    </p:spTree>
    <p:extLst>
      <p:ext uri="{BB962C8B-B14F-4D97-AF65-F5344CB8AC3E}">
        <p14:creationId xmlns:p14="http://schemas.microsoft.com/office/powerpoint/2010/main" val="880989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4402832" cy="1143000"/>
          </a:xfrm>
        </p:spPr>
        <p:txBody>
          <a:bodyPr/>
          <a:lstStyle/>
          <a:p>
            <a:r>
              <a:rPr lang="en-AU" dirty="0" smtClean="0"/>
              <a:t>Example</a:t>
            </a:r>
            <a:endParaRPr lang="en-AU" dirty="0"/>
          </a:p>
        </p:txBody>
      </p:sp>
      <p:sp>
        <p:nvSpPr>
          <p:cNvPr id="5" name="Content Placeholder 4"/>
          <p:cNvSpPr>
            <a:spLocks noGrp="1"/>
          </p:cNvSpPr>
          <p:nvPr>
            <p:ph idx="1"/>
          </p:nvPr>
        </p:nvSpPr>
        <p:spPr>
          <a:xfrm>
            <a:off x="467544" y="1340768"/>
            <a:ext cx="4114800" cy="4525963"/>
          </a:xfrm>
        </p:spPr>
        <p:txBody>
          <a:bodyPr>
            <a:normAutofit/>
          </a:bodyPr>
          <a:lstStyle/>
          <a:p>
            <a:r>
              <a:rPr lang="en-AU" sz="1800" dirty="0" smtClean="0"/>
              <a:t>Here is an example of a teacher </a:t>
            </a:r>
          </a:p>
          <a:p>
            <a:pPr marL="109728" indent="0">
              <a:buNone/>
            </a:pPr>
            <a:r>
              <a:rPr lang="en-AU" sz="1800" dirty="0" smtClean="0"/>
              <a:t>adapting a literacy plan for their </a:t>
            </a:r>
          </a:p>
          <a:p>
            <a:pPr marL="109728" indent="0">
              <a:buNone/>
            </a:pPr>
            <a:r>
              <a:rPr lang="en-AU" sz="1800" dirty="0" smtClean="0"/>
              <a:t>class. They used Jane </a:t>
            </a:r>
            <a:r>
              <a:rPr lang="en-AU" sz="1800" dirty="0" err="1" smtClean="0"/>
              <a:t>Farrall’s</a:t>
            </a:r>
            <a:r>
              <a:rPr lang="en-AU" sz="1800" dirty="0" smtClean="0"/>
              <a:t> outline as a basis.</a:t>
            </a:r>
          </a:p>
          <a:p>
            <a:pPr marL="109728" indent="0">
              <a:buNone/>
            </a:pPr>
            <a:r>
              <a:rPr lang="en-AU" sz="1800" dirty="0" smtClean="0"/>
              <a:t>In the classroom:</a:t>
            </a:r>
          </a:p>
          <a:p>
            <a:r>
              <a:rPr lang="en-AU" sz="1800" dirty="0" smtClean="0"/>
              <a:t>The teacher would read the book each day. </a:t>
            </a:r>
            <a:endParaRPr lang="en-AU" sz="1800" dirty="0"/>
          </a:p>
          <a:p>
            <a:r>
              <a:rPr lang="en-AU" sz="1800" dirty="0" smtClean="0"/>
              <a:t>They would then carry out a task from each of the four areas shown everyday.</a:t>
            </a:r>
          </a:p>
          <a:p>
            <a:r>
              <a:rPr lang="en-AU" sz="1800" dirty="0" smtClean="0"/>
              <a:t>It was a daily program for the class. </a:t>
            </a:r>
          </a:p>
          <a:p>
            <a:pPr marL="109728" indent="0">
              <a:buNone/>
            </a:pPr>
            <a:endParaRPr lang="en-AU" sz="1800" dirty="0"/>
          </a:p>
        </p:txBody>
      </p:sp>
      <p:pic>
        <p:nvPicPr>
          <p:cNvPr id="11" name="Picture 10" descr="img-726164017-000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4368" y="1340768"/>
            <a:ext cx="792088" cy="936104"/>
          </a:xfrm>
          <a:prstGeom prst="rect">
            <a:avLst/>
          </a:prstGeom>
          <a:noFill/>
          <a:ln>
            <a:noFill/>
          </a:ln>
          <a:effectLst/>
        </p:spPr>
      </p:pic>
      <p:graphicFrame>
        <p:nvGraphicFramePr>
          <p:cNvPr id="7" name="Table 6"/>
          <p:cNvGraphicFramePr>
            <a:graphicFrameLocks noGrp="1"/>
          </p:cNvGraphicFramePr>
          <p:nvPr>
            <p:extLst>
              <p:ext uri="{D42A27DB-BD31-4B8C-83A1-F6EECF244321}">
                <p14:modId xmlns:p14="http://schemas.microsoft.com/office/powerpoint/2010/main" val="555111393"/>
              </p:ext>
            </p:extLst>
          </p:nvPr>
        </p:nvGraphicFramePr>
        <p:xfrm>
          <a:off x="4860032" y="260648"/>
          <a:ext cx="3960440" cy="6228483"/>
        </p:xfrm>
        <a:graphic>
          <a:graphicData uri="http://schemas.openxmlformats.org/drawingml/2006/table">
            <a:tbl>
              <a:tblPr/>
              <a:tblGrid>
                <a:gridCol w="1980220"/>
                <a:gridCol w="1980220"/>
              </a:tblGrid>
              <a:tr h="2037601">
                <a:tc rowSpan="2">
                  <a:txBody>
                    <a:bodyPr/>
                    <a:lstStyle/>
                    <a:p>
                      <a:pPr marR="0" indent="0" algn="l" rtl="0">
                        <a:spcBef>
                          <a:spcPts val="0"/>
                        </a:spcBef>
                        <a:spcAft>
                          <a:spcPts val="0"/>
                        </a:spcAft>
                      </a:pPr>
                      <a:r>
                        <a:rPr lang="en-AU" sz="800" b="1" i="1" kern="1400">
                          <a:solidFill>
                            <a:srgbClr val="000000"/>
                          </a:solidFill>
                          <a:effectLst/>
                          <a:latin typeface="Tahoma"/>
                        </a:rPr>
                        <a:t>Guided Reading Purposes:</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1.Background knowledge - what do we know about emus?</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Picture walk</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Read story</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2.Read to find out what animals the emu tries to be..</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3.Read to decide how the other animals feel when the emu joins them.</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4. Read to decide why the emu wanted to be a different animal.</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5. Read to find out how the emu felt when he got back to his cage..</a:t>
                      </a:r>
                      <a:endParaRPr lang="en-AU" sz="600" kern="1400">
                        <a:solidFill>
                          <a:srgbClr val="000000"/>
                        </a:solidFill>
                        <a:effectLst/>
                        <a:latin typeface="Times New Roman"/>
                      </a:endParaRPr>
                    </a:p>
                  </a:txBody>
                  <a:tcPr marL="20173" marR="20173" marT="20173" marB="2017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AU" sz="800" b="1" i="1" kern="1400">
                          <a:solidFill>
                            <a:srgbClr val="000000"/>
                          </a:solidFill>
                          <a:effectLst/>
                          <a:latin typeface="Tahoma"/>
                        </a:rPr>
                        <a:t>Self selected Reading Resources:</a:t>
                      </a:r>
                      <a:endParaRPr lang="en-AU" sz="600" kern="1400">
                        <a:solidFill>
                          <a:srgbClr val="000000"/>
                        </a:solidFill>
                        <a:effectLst/>
                        <a:latin typeface="Times New Roman"/>
                      </a:endParaRPr>
                    </a:p>
                    <a:p>
                      <a:pPr marR="0" indent="0" algn="l" rtl="0">
                        <a:spcBef>
                          <a:spcPts val="0"/>
                        </a:spcBef>
                        <a:spcAft>
                          <a:spcPts val="0"/>
                        </a:spcAft>
                      </a:pPr>
                      <a:r>
                        <a:rPr lang="en-AU" sz="800" b="1" i="1" kern="1400">
                          <a:solidFill>
                            <a:srgbClr val="000000"/>
                          </a:solidFill>
                          <a:effectLst/>
                          <a:latin typeface="Tahoma"/>
                        </a:rPr>
                        <a:t> </a:t>
                      </a:r>
                      <a:endParaRPr lang="en-AU" sz="600" kern="1400">
                        <a:solidFill>
                          <a:srgbClr val="000000"/>
                        </a:solidFill>
                        <a:effectLst/>
                        <a:latin typeface="Times New Roman"/>
                      </a:endParaRPr>
                    </a:p>
                    <a:p>
                      <a:pPr marL="359994" marR="0" indent="-359994" algn="l" rtl="0">
                        <a:spcBef>
                          <a:spcPts val="0"/>
                        </a:spcBef>
                        <a:spcAft>
                          <a:spcPts val="0"/>
                        </a:spcAft>
                      </a:pPr>
                      <a:r>
                        <a:rPr lang="en-AU" sz="600" kern="1400">
                          <a:solidFill>
                            <a:srgbClr val="000000"/>
                          </a:solidFill>
                          <a:effectLst/>
                          <a:latin typeface="Symbol"/>
                        </a:rPr>
                        <a:t>·</a:t>
                      </a:r>
                      <a:r>
                        <a:rPr lang="en-AU" sz="600" kern="1400">
                          <a:solidFill>
                            <a:srgbClr val="000000"/>
                          </a:solidFill>
                          <a:effectLst/>
                          <a:latin typeface="Times New Roman"/>
                        </a:rPr>
                        <a:t> </a:t>
                      </a:r>
                      <a:r>
                        <a:rPr lang="en-AU" sz="800" kern="1400">
                          <a:solidFill>
                            <a:srgbClr val="000000"/>
                          </a:solidFill>
                          <a:effectLst/>
                          <a:latin typeface="Tahoma"/>
                        </a:rPr>
                        <a:t>Storyline online</a:t>
                      </a:r>
                      <a:endParaRPr lang="en-AU" sz="600" kern="1400">
                        <a:solidFill>
                          <a:srgbClr val="000000"/>
                        </a:solidFill>
                        <a:effectLst/>
                        <a:latin typeface="Times New Roman"/>
                      </a:endParaRPr>
                    </a:p>
                    <a:p>
                      <a:pPr marL="359994" marR="0" indent="-359994" algn="l" rtl="0">
                        <a:spcBef>
                          <a:spcPts val="0"/>
                        </a:spcBef>
                        <a:spcAft>
                          <a:spcPts val="0"/>
                        </a:spcAft>
                      </a:pPr>
                      <a:r>
                        <a:rPr lang="en-AU" sz="600" kern="1400">
                          <a:solidFill>
                            <a:srgbClr val="000000"/>
                          </a:solidFill>
                          <a:effectLst/>
                          <a:latin typeface="Symbol"/>
                        </a:rPr>
                        <a:t>·</a:t>
                      </a:r>
                      <a:r>
                        <a:rPr lang="en-AU" sz="600" kern="1400">
                          <a:solidFill>
                            <a:srgbClr val="000000"/>
                          </a:solidFill>
                          <a:effectLst/>
                          <a:latin typeface="Times New Roman"/>
                        </a:rPr>
                        <a:t> </a:t>
                      </a:r>
                      <a:r>
                        <a:rPr lang="en-AU" sz="800" kern="1400">
                          <a:solidFill>
                            <a:srgbClr val="000000"/>
                          </a:solidFill>
                          <a:effectLst/>
                          <a:latin typeface="Tahoma"/>
                        </a:rPr>
                        <a:t>Class books</a:t>
                      </a:r>
                      <a:endParaRPr lang="en-AU" sz="600" kern="1400">
                        <a:solidFill>
                          <a:srgbClr val="000000"/>
                        </a:solidFill>
                        <a:effectLst/>
                        <a:latin typeface="Times New Roman"/>
                      </a:endParaRPr>
                    </a:p>
                    <a:p>
                      <a:pPr marL="359994" marR="0" indent="-359994" algn="l" rtl="0">
                        <a:spcBef>
                          <a:spcPts val="0"/>
                        </a:spcBef>
                        <a:spcAft>
                          <a:spcPts val="0"/>
                        </a:spcAft>
                      </a:pPr>
                      <a:r>
                        <a:rPr lang="en-AU" sz="600" kern="1400">
                          <a:solidFill>
                            <a:srgbClr val="000000"/>
                          </a:solidFill>
                          <a:effectLst/>
                          <a:latin typeface="Symbol"/>
                        </a:rPr>
                        <a:t>·</a:t>
                      </a:r>
                      <a:r>
                        <a:rPr lang="en-AU" sz="600" kern="1400">
                          <a:solidFill>
                            <a:srgbClr val="000000"/>
                          </a:solidFill>
                          <a:effectLst/>
                          <a:latin typeface="Times New Roman"/>
                        </a:rPr>
                        <a:t> </a:t>
                      </a:r>
                      <a:r>
                        <a:rPr lang="en-AU" sz="800" kern="1400">
                          <a:solidFill>
                            <a:srgbClr val="000000"/>
                          </a:solidFill>
                          <a:effectLst/>
                          <a:latin typeface="Tahoma"/>
                        </a:rPr>
                        <a:t>Meegenius</a:t>
                      </a:r>
                      <a:endParaRPr lang="en-AU" sz="600" kern="1400">
                        <a:solidFill>
                          <a:srgbClr val="000000"/>
                        </a:solidFill>
                        <a:effectLst/>
                        <a:latin typeface="Times New Roman"/>
                      </a:endParaRPr>
                    </a:p>
                    <a:p>
                      <a:pPr marL="359994" marR="0" indent="-359994" algn="l" rtl="0">
                        <a:spcBef>
                          <a:spcPts val="0"/>
                        </a:spcBef>
                        <a:spcAft>
                          <a:spcPts val="0"/>
                        </a:spcAft>
                      </a:pPr>
                      <a:r>
                        <a:rPr lang="en-AU" sz="600" kern="1400">
                          <a:solidFill>
                            <a:srgbClr val="000000"/>
                          </a:solidFill>
                          <a:effectLst/>
                          <a:latin typeface="Symbol"/>
                        </a:rPr>
                        <a:t>·</a:t>
                      </a:r>
                      <a:r>
                        <a:rPr lang="en-AU" sz="600" kern="1400">
                          <a:solidFill>
                            <a:srgbClr val="000000"/>
                          </a:solidFill>
                          <a:effectLst/>
                          <a:latin typeface="Times New Roman"/>
                        </a:rPr>
                        <a:t> </a:t>
                      </a:r>
                      <a:r>
                        <a:rPr lang="en-AU" sz="800" kern="1400">
                          <a:solidFill>
                            <a:srgbClr val="000000"/>
                          </a:solidFill>
                          <a:effectLst/>
                          <a:latin typeface="Tahoma"/>
                        </a:rPr>
                        <a:t>Youtube books</a:t>
                      </a:r>
                      <a:endParaRPr lang="en-AU" sz="600" kern="1400">
                        <a:solidFill>
                          <a:srgbClr val="000000"/>
                        </a:solidFill>
                        <a:effectLst/>
                        <a:latin typeface="Times New Roman"/>
                      </a:endParaRPr>
                    </a:p>
                    <a:p>
                      <a:pPr marL="359994" marR="0" indent="-359994" algn="l" rtl="0">
                        <a:spcBef>
                          <a:spcPts val="0"/>
                        </a:spcBef>
                        <a:spcAft>
                          <a:spcPts val="0"/>
                        </a:spcAft>
                      </a:pPr>
                      <a:r>
                        <a:rPr lang="en-AU" sz="600" kern="1400">
                          <a:solidFill>
                            <a:srgbClr val="000000"/>
                          </a:solidFill>
                          <a:effectLst/>
                          <a:latin typeface="Symbol"/>
                        </a:rPr>
                        <a:t>·</a:t>
                      </a:r>
                      <a:r>
                        <a:rPr lang="en-AU" sz="600" kern="1400">
                          <a:solidFill>
                            <a:srgbClr val="000000"/>
                          </a:solidFill>
                          <a:effectLst/>
                          <a:latin typeface="Times New Roman"/>
                        </a:rPr>
                        <a:t> </a:t>
                      </a:r>
                      <a:r>
                        <a:rPr lang="en-AU" sz="800" kern="1400">
                          <a:solidFill>
                            <a:srgbClr val="000000"/>
                          </a:solidFill>
                          <a:effectLst/>
                          <a:latin typeface="Tahoma"/>
                        </a:rPr>
                        <a:t>Magazines</a:t>
                      </a:r>
                      <a:endParaRPr lang="en-AU" sz="600" kern="1400">
                        <a:solidFill>
                          <a:srgbClr val="000000"/>
                        </a:solidFill>
                        <a:effectLst/>
                        <a:latin typeface="Times New Roman"/>
                      </a:endParaRPr>
                    </a:p>
                    <a:p>
                      <a:pPr marL="359994" marR="0" indent="-359994" algn="l" rtl="0">
                        <a:spcBef>
                          <a:spcPts val="0"/>
                        </a:spcBef>
                        <a:spcAft>
                          <a:spcPts val="0"/>
                        </a:spcAft>
                      </a:pPr>
                      <a:r>
                        <a:rPr lang="en-AU" sz="600" kern="1400">
                          <a:solidFill>
                            <a:srgbClr val="000000"/>
                          </a:solidFill>
                          <a:effectLst/>
                          <a:latin typeface="Symbol"/>
                        </a:rPr>
                        <a:t>·</a:t>
                      </a:r>
                      <a:r>
                        <a:rPr lang="en-AU" sz="600" kern="1400">
                          <a:solidFill>
                            <a:srgbClr val="000000"/>
                          </a:solidFill>
                          <a:effectLst/>
                          <a:latin typeface="Times New Roman"/>
                        </a:rPr>
                        <a:t> </a:t>
                      </a:r>
                      <a:r>
                        <a:rPr lang="en-AU" sz="800" kern="1400">
                          <a:solidFill>
                            <a:srgbClr val="000000"/>
                          </a:solidFill>
                          <a:effectLst/>
                          <a:latin typeface="Tahoma"/>
                        </a:rPr>
                        <a:t>Tarheel Readers</a:t>
                      </a:r>
                      <a:endParaRPr lang="en-AU" sz="600" kern="1400">
                        <a:solidFill>
                          <a:srgbClr val="000000"/>
                        </a:solidFill>
                        <a:effectLst/>
                        <a:latin typeface="Times New Roman"/>
                      </a:endParaRPr>
                    </a:p>
                  </a:txBody>
                  <a:tcPr marL="20173" marR="20173" marT="20173" marB="2017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8610">
                <a:tc vMerge="1">
                  <a:txBody>
                    <a:bodyPr/>
                    <a:lstStyle/>
                    <a:p>
                      <a:endParaRPr lang="en-AU"/>
                    </a:p>
                  </a:txBody>
                  <a:tcPr/>
                </a:tc>
                <a:tc>
                  <a:txBody>
                    <a:bodyPr/>
                    <a:lstStyle/>
                    <a:p>
                      <a:pPr marR="0" indent="0" algn="l" rtl="0">
                        <a:spcBef>
                          <a:spcPts val="0"/>
                        </a:spcBef>
                        <a:spcAft>
                          <a:spcPts val="0"/>
                        </a:spcAft>
                      </a:pPr>
                      <a:r>
                        <a:rPr lang="en-AU" sz="800" b="1" i="1" kern="1400">
                          <a:solidFill>
                            <a:srgbClr val="000000"/>
                          </a:solidFill>
                          <a:effectLst/>
                          <a:latin typeface="Tahoma"/>
                        </a:rPr>
                        <a:t>Extension activities</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txBody>
                  <a:tcPr marL="20173" marR="20173" marT="20173" marB="2017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2272">
                <a:tc>
                  <a:txBody>
                    <a:bodyPr/>
                    <a:lstStyle/>
                    <a:p>
                      <a:pPr marR="0" indent="0" algn="l" rtl="0">
                        <a:spcBef>
                          <a:spcPts val="0"/>
                        </a:spcBef>
                        <a:spcAft>
                          <a:spcPts val="0"/>
                        </a:spcAft>
                      </a:pPr>
                      <a:r>
                        <a:rPr lang="en-AU" sz="800" b="1" i="1" kern="1400">
                          <a:solidFill>
                            <a:srgbClr val="000000"/>
                          </a:solidFill>
                          <a:effectLst/>
                          <a:latin typeface="Tahoma"/>
                        </a:rPr>
                        <a:t>Writing Tasks:</a:t>
                      </a:r>
                      <a:endParaRPr lang="en-AU" sz="600" kern="1400">
                        <a:solidFill>
                          <a:srgbClr val="000000"/>
                        </a:solidFill>
                        <a:effectLst/>
                        <a:latin typeface="Times New Roman"/>
                      </a:endParaRPr>
                    </a:p>
                    <a:p>
                      <a:pPr marR="0" indent="0" algn="l" rtl="0">
                        <a:spcBef>
                          <a:spcPts val="0"/>
                        </a:spcBef>
                        <a:spcAft>
                          <a:spcPts val="0"/>
                        </a:spcAft>
                      </a:pPr>
                      <a:r>
                        <a:rPr lang="en-AU" sz="800" b="1" i="1"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1. Write a story about an animal or your pet.</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2. Write a story about what you would like to be if you could become something else.</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3.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4.</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 </a:t>
                      </a:r>
                      <a:endParaRPr lang="en-AU" sz="600" kern="1400">
                        <a:solidFill>
                          <a:srgbClr val="000000"/>
                        </a:solidFill>
                        <a:effectLst/>
                        <a:latin typeface="Times New Roman"/>
                      </a:endParaRPr>
                    </a:p>
                    <a:p>
                      <a:pPr marR="0" indent="0" algn="l" rtl="0">
                        <a:spcBef>
                          <a:spcPts val="0"/>
                        </a:spcBef>
                        <a:spcAft>
                          <a:spcPts val="0"/>
                        </a:spcAft>
                      </a:pPr>
                      <a:r>
                        <a:rPr lang="en-AU" sz="800" kern="1400">
                          <a:solidFill>
                            <a:srgbClr val="000000"/>
                          </a:solidFill>
                          <a:effectLst/>
                          <a:latin typeface="Tahoma"/>
                        </a:rPr>
                        <a:t>5.</a:t>
                      </a:r>
                      <a:endParaRPr lang="en-AU" sz="600" kern="1400">
                        <a:solidFill>
                          <a:srgbClr val="000000"/>
                        </a:solidFill>
                        <a:effectLst/>
                        <a:latin typeface="Times New Roman"/>
                      </a:endParaRPr>
                    </a:p>
                  </a:txBody>
                  <a:tcPr marL="20173" marR="20173" marT="20173" marB="2017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l" rtl="0">
                        <a:spcBef>
                          <a:spcPts val="0"/>
                        </a:spcBef>
                        <a:spcAft>
                          <a:spcPts val="0"/>
                        </a:spcAft>
                      </a:pPr>
                      <a:r>
                        <a:rPr lang="en-AU" sz="800" kern="1400" dirty="0">
                          <a:solidFill>
                            <a:srgbClr val="000000"/>
                          </a:solidFill>
                          <a:effectLst/>
                          <a:latin typeface="Tahoma"/>
                        </a:rPr>
                        <a:t>Working with Words:</a:t>
                      </a:r>
                      <a:endParaRPr lang="en-AU" sz="600" kern="1400" dirty="0">
                        <a:solidFill>
                          <a:srgbClr val="000000"/>
                        </a:solidFill>
                        <a:effectLst/>
                        <a:latin typeface="Times New Roman"/>
                      </a:endParaRPr>
                    </a:p>
                    <a:p>
                      <a:pPr marR="0" indent="0" algn="l" rtl="0">
                        <a:spcBef>
                          <a:spcPts val="0"/>
                        </a:spcBef>
                        <a:spcAft>
                          <a:spcPts val="0"/>
                        </a:spcAft>
                      </a:pPr>
                      <a:r>
                        <a:rPr lang="en-AU" sz="800" kern="1400" dirty="0">
                          <a:solidFill>
                            <a:srgbClr val="000000"/>
                          </a:solidFill>
                          <a:effectLst/>
                          <a:latin typeface="Tahoma"/>
                        </a:rPr>
                        <a:t>Word Wall words: revision</a:t>
                      </a:r>
                      <a:endParaRPr lang="en-AU" sz="600" kern="1400" dirty="0">
                        <a:solidFill>
                          <a:srgbClr val="000000"/>
                        </a:solidFill>
                        <a:effectLst/>
                        <a:latin typeface="Times New Roman"/>
                      </a:endParaRPr>
                    </a:p>
                    <a:p>
                      <a:pPr marR="0" indent="0" algn="l" rtl="0">
                        <a:spcBef>
                          <a:spcPts val="0"/>
                        </a:spcBef>
                        <a:spcAft>
                          <a:spcPts val="0"/>
                        </a:spcAft>
                      </a:pPr>
                      <a:r>
                        <a:rPr lang="en-AU" sz="800" kern="1400" dirty="0">
                          <a:solidFill>
                            <a:srgbClr val="000000"/>
                          </a:solidFill>
                          <a:effectLst/>
                          <a:latin typeface="Tahoma"/>
                        </a:rPr>
                        <a:t> </a:t>
                      </a:r>
                      <a:endParaRPr lang="en-AU" sz="600" kern="1400" dirty="0">
                        <a:solidFill>
                          <a:srgbClr val="000000"/>
                        </a:solidFill>
                        <a:effectLst/>
                        <a:latin typeface="Times New Roman"/>
                      </a:endParaRPr>
                    </a:p>
                    <a:p>
                      <a:pPr marR="0" indent="0" algn="l" rtl="0">
                        <a:spcBef>
                          <a:spcPts val="0"/>
                        </a:spcBef>
                        <a:spcAft>
                          <a:spcPts val="0"/>
                        </a:spcAft>
                      </a:pPr>
                      <a:r>
                        <a:rPr lang="en-AU" sz="800" kern="1400" dirty="0">
                          <a:solidFill>
                            <a:srgbClr val="000000"/>
                          </a:solidFill>
                          <a:effectLst/>
                          <a:latin typeface="Tahoma"/>
                        </a:rPr>
                        <a:t>Other tasks:</a:t>
                      </a:r>
                      <a:endParaRPr lang="en-AU" sz="600" kern="1400" dirty="0">
                        <a:solidFill>
                          <a:srgbClr val="000000"/>
                        </a:solidFill>
                        <a:effectLst/>
                        <a:latin typeface="Times New Roman"/>
                      </a:endParaRPr>
                    </a:p>
                    <a:p>
                      <a:pPr marR="0" indent="0" algn="l" rtl="0">
                        <a:spcBef>
                          <a:spcPts val="0"/>
                        </a:spcBef>
                        <a:spcAft>
                          <a:spcPts val="0"/>
                        </a:spcAft>
                      </a:pPr>
                      <a:r>
                        <a:rPr lang="en-AU" sz="800" kern="1400" dirty="0">
                          <a:solidFill>
                            <a:srgbClr val="000000"/>
                          </a:solidFill>
                          <a:effectLst/>
                          <a:latin typeface="Tahoma"/>
                        </a:rPr>
                        <a:t>Phonics: ‘M’</a:t>
                      </a:r>
                      <a:endParaRPr lang="en-AU" sz="600" kern="1400" dirty="0">
                        <a:solidFill>
                          <a:srgbClr val="000000"/>
                        </a:solidFill>
                        <a:effectLst/>
                        <a:latin typeface="Times New Roman"/>
                      </a:endParaRPr>
                    </a:p>
                    <a:p>
                      <a:pPr marR="0" indent="0" algn="l" rtl="0">
                        <a:spcBef>
                          <a:spcPts val="0"/>
                        </a:spcBef>
                        <a:spcAft>
                          <a:spcPts val="0"/>
                        </a:spcAft>
                      </a:pPr>
                      <a:r>
                        <a:rPr lang="en-AU" sz="800" kern="1400" dirty="0">
                          <a:solidFill>
                            <a:srgbClr val="000000"/>
                          </a:solidFill>
                          <a:effectLst/>
                          <a:latin typeface="Tahoma"/>
                        </a:rPr>
                        <a:t> </a:t>
                      </a:r>
                      <a:endParaRPr lang="en-AU" sz="600" kern="1400" dirty="0">
                        <a:solidFill>
                          <a:srgbClr val="000000"/>
                        </a:solidFill>
                        <a:effectLst/>
                        <a:latin typeface="Times New Roman"/>
                      </a:endParaRPr>
                    </a:p>
                  </a:txBody>
                  <a:tcPr marL="20173" marR="20173" marT="20173" marB="2017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Control 7"/>
          <p:cNvSpPr>
            <a:spLocks noChangeArrowheads="1" noChangeShapeType="1"/>
          </p:cNvSpPr>
          <p:nvPr/>
        </p:nvSpPr>
        <p:spPr bwMode="auto">
          <a:xfrm>
            <a:off x="3605213" y="3328988"/>
            <a:ext cx="6119812" cy="8205787"/>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endParaRPr lang="en-AU"/>
          </a:p>
        </p:txBody>
      </p:sp>
    </p:spTree>
    <p:extLst>
      <p:ext uri="{BB962C8B-B14F-4D97-AF65-F5344CB8AC3E}">
        <p14:creationId xmlns:p14="http://schemas.microsoft.com/office/powerpoint/2010/main" val="2796919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2"/>
          </p:nvPr>
        </p:nvSpPr>
        <p:spPr>
          <a:xfrm>
            <a:off x="467544" y="332656"/>
            <a:ext cx="4040188" cy="5256583"/>
          </a:xfrm>
        </p:spPr>
        <p:txBody>
          <a:bodyPr/>
          <a:lstStyle/>
          <a:p>
            <a:endParaRPr lang="en-AU" dirty="0" smtClean="0"/>
          </a:p>
          <a:p>
            <a:pPr marL="109728" indent="0">
              <a:buNone/>
            </a:pPr>
            <a:r>
              <a:rPr lang="en-AU" dirty="0" smtClean="0"/>
              <a:t>If you would like more information how to make up your own reading pack please refer to the following website:</a:t>
            </a:r>
          </a:p>
          <a:p>
            <a:pPr marL="109728" indent="0">
              <a:buNone/>
            </a:pPr>
            <a:r>
              <a:rPr lang="en-AU" dirty="0" smtClean="0">
                <a:hlinkClick r:id="rId2"/>
              </a:rPr>
              <a:t>http</a:t>
            </a:r>
            <a:r>
              <a:rPr lang="en-AU" dirty="0">
                <a:hlinkClick r:id="rId2"/>
              </a:rPr>
              <a:t>://www.janefarrall.com/making-up-a-guided-reading-pack</a:t>
            </a:r>
            <a:r>
              <a:rPr lang="en-AU" dirty="0" smtClean="0">
                <a:hlinkClick r:id="rId2"/>
              </a:rPr>
              <a:t>/</a:t>
            </a:r>
            <a:endParaRPr lang="en-AU" dirty="0" smtClean="0"/>
          </a:p>
          <a:p>
            <a:pPr marL="109728" indent="0">
              <a:buNone/>
            </a:pPr>
            <a:endParaRPr lang="en-AU" dirty="0"/>
          </a:p>
          <a:p>
            <a:endParaRPr lang="en-AU" dirty="0"/>
          </a:p>
          <a:p>
            <a:endParaRPr lang="en-A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60648"/>
            <a:ext cx="4162408"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846372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ESES project - Literacy&amp;quot;&quot;/&gt;&lt;property id=&quot;20307&quot; value=&quot;256&quot;/&gt;&lt;/object&gt;&lt;object type=&quot;3&quot; unique_id=&quot;10005&quot;&gt;&lt;property id=&quot;20148&quot; value=&quot;5&quot;/&gt;&lt;property id=&quot;20300&quot; value=&quot;Slide 2 - &amp;quot;Using the internet to find resources&amp;quot;&quot;/&gt;&lt;property id=&quot;20307&quot; value=&quot;257&quot;/&gt;&lt;/object&gt;&lt;object type=&quot;3&quot; unique_id=&quot;10006&quot;&gt;&lt;property id=&quot;20148&quot; value=&quot;5&quot;/&gt;&lt;property id=&quot;20300&quot; value=&quot;Slide 3 - &amp;quot;How we use these guided reading packs from Jane Farrall’s website&amp;quot;&quot;/&gt;&lt;property id=&quot;20307&quot; value=&quot;258&quot;/&gt;&lt;/object&gt;&lt;object type=&quot;3&quot; unique_id=&quot;10007&quot;&gt;&lt;property id=&quot;20148&quot; value=&quot;5&quot;/&gt;&lt;property id=&quot;20300&quot; value=&quot;Slide 4&quot;/&gt;&lt;property id=&quot;20307&quot; value=&quot;259&quot;/&gt;&lt;/object&gt;&lt;object type=&quot;3&quot; unique_id=&quot;10008&quot;&gt;&lt;property id=&quot;20148&quot; value=&quot;5&quot;/&gt;&lt;property id=&quot;20300&quot; value=&quot;Slide 5 - &amp;quot;Example&amp;quot;&quot;/&gt;&lt;property id=&quot;20307&quot; value=&quot;262&quot;/&gt;&lt;/object&gt;&lt;object type=&quot;3&quot; unique_id=&quot;10009&quot;&gt;&lt;property id=&quot;20148&quot; value=&quot;5&quot;/&gt;&lt;property id=&quot;20300&quot; value=&quot;Slide 6&quot;/&gt;&lt;property id=&quot;20307&quot; value=&quot;260&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95</TotalTime>
  <Words>388</Words>
  <Application>Microsoft Office PowerPoint</Application>
  <PresentationFormat>On-screen Show (4:3)</PresentationFormat>
  <Paragraphs>75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Concourse</vt:lpstr>
      <vt:lpstr>ESES project - Literacy</vt:lpstr>
      <vt:lpstr>Using the internet to find resources</vt:lpstr>
      <vt:lpstr>How we use these guided reading packs from Jane Farrall’s website</vt:lpstr>
      <vt:lpstr>PowerPoint Presentation</vt:lpstr>
      <vt:lpstr>Example</vt:lpstr>
      <vt:lpstr>PowerPoint Presentation</vt:lpstr>
    </vt:vector>
  </TitlesOfParts>
  <Company>NSW, Department of Education and Training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Eses project - Literacy</dc:title>
  <dc:creator>Kay, Annette</dc:creator>
  <cp:lastModifiedBy>Kay, Annette</cp:lastModifiedBy>
  <cp:revision>9</cp:revision>
  <dcterms:created xsi:type="dcterms:W3CDTF">2014-05-07T02:03:03Z</dcterms:created>
  <dcterms:modified xsi:type="dcterms:W3CDTF">2014-05-07T03:38:08Z</dcterms:modified>
</cp:coreProperties>
</file>